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57" roundtripDataSignature="AMtx7mhCpb/9Bfb02sxqWFFBjoMfJX8ZU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11" Type="http://schemas.openxmlformats.org/officeDocument/2006/relationships/slide" Target="slides/slide7.xml"/><Relationship Id="rId55" Type="http://schemas.openxmlformats.org/officeDocument/2006/relationships/slide" Target="slides/slide51.xml"/><Relationship Id="rId10" Type="http://schemas.openxmlformats.org/officeDocument/2006/relationships/slide" Target="slides/slide6.xml"/><Relationship Id="rId54" Type="http://schemas.openxmlformats.org/officeDocument/2006/relationships/slide" Target="slides/slide50.xml"/><Relationship Id="rId13" Type="http://schemas.openxmlformats.org/officeDocument/2006/relationships/slide" Target="slides/slide9.xml"/><Relationship Id="rId57" Type="http://customschemas.google.com/relationships/presentationmetadata" Target="metadata"/><Relationship Id="rId12" Type="http://schemas.openxmlformats.org/officeDocument/2006/relationships/slide" Target="slides/slide8.xml"/><Relationship Id="rId56" Type="http://schemas.openxmlformats.org/officeDocument/2006/relationships/slide" Target="slides/slide52.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illustrations/mentor-mentoring-teaching-learning-4205038/"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kennedy-center.org/education/resources-for-educators/classroom-resources/articles-and-how-tos/articles/collections/arts-integration-resources/what-is-arts-integration/"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search/?q=discussion&amp;i=2509960"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kennedy-center.org/education/resources-for-educators/classroom-resources/articles-and-how-tos/articles/collections/arts-integration-resources/what-is-arts-integration/"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kennedy-center.org/education/resources-for-educators/classroom-resources/articles-and-how-tos/articles/collections/arts-integration-resources/what-is-arts-integration/"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kennedy-center.org/education/resources-for-educators/classroom-resources/articles-and-how-tos/articles/collections/arts-integration-resources/what-is-arts-integration/" TargetMode="External"/><Relationship Id="rId3" Type="http://schemas.openxmlformats.org/officeDocument/2006/relationships/hyperlink" Target="https://thenounproject.com/search/?q=discussion&amp;i=2509960"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kennedy-center.org/education/resources-for-educators/classroom-resources/articles-and-how-tos/articles/collections/arts-integration-resources/what-is-arts-integration/"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search/?q=discussion&amp;i=2509960"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kennedy-center.org/education/resources-for-educators/classroom-resources/articles-and-how-tos/articles/collections/arts-integration-resources/what-is-arts-integration/"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search/?q=discussion&amp;i=2509960" TargetMode="Externa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kennedy-center.org/education/resources-for-educators/classroom-resources/articles-and-how-tos/articles/collections/arts-integration-resources/what-is-arts-integration/" TargetMode="Externa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kennedy-center.org/education/resources-for-educators/classroom-resources/articles-and-how-tos/articles/collections/arts-integration-resources/what-is-arts-integration/"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search/?q=discussion&amp;i=2509960" TargetMode="Externa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ommons.wikimedia.org/wiki/File:Applications-internet.svg"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ublicdomainpictures.net/en/view-image.php?image=155227&amp;picture=light-bulb" TargetMode="Externa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search/?q=discussion&amp;i=2509960" TargetMode="Externa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search/?q=begin&amp;i=3859258" TargetMode="Externa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de.ca.gov/ci/vp/cf/" TargetMode="External"/><Relationship Id="rId3" Type="http://schemas.openxmlformats.org/officeDocument/2006/relationships/hyperlink" Target="https://pixabay.com/photos/kids-girl-pencil-drawing-notebook-1093758/" TargetMode="Externa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search/?q=discussion&amp;i=2509960" TargetMode="Externa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search/?q=integration&amp;i=2207566" TargetMode="Externa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arteducators.org/advocacy-policy/articles/551-naea-position-statement-on-use-of-imagery-cultural-appropriation-and-socially-just-practices" TargetMode="External"/><Relationship Id="rId3" Type="http://schemas.openxmlformats.org/officeDocument/2006/relationships/hyperlink" Target="https://everydayfeminism.com/2015/06/cultural-appropriation-wrong/" TargetMode="External"/><Relationship Id="rId4" Type="http://schemas.openxmlformats.org/officeDocument/2006/relationships/hyperlink" Target="https://www.k12academics.com/education-subjects/art-education/cultural-appropriation-within-classroom" TargetMode="Externa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opentextbc.ca/indigenizationcurriculumdevelopers/chapter/appropriate-use-of-indigenous-content/" TargetMode="Externa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bit.ly/2ClAr9d" TargetMode="Externa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bit.ly/2ClAr9d"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search/?q=discussion&amp;i=2509960" TargetMode="Externa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photos/wood-pencil-creativity-cross-3327316/" TargetMode="Externa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henounproject.com/search/?q=discussion&amp;i=2509960" TargetMode="Externa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kennedy-center.org/education/resources-for-educators/classroom-resources/articles-and-how-tos/articles/collections/arts-integration-resources/what-is-arts-integration/"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kennedy-center.org/education/resources-for-educators/classroom-resources/articles-and-how-tos/articles/collections/arts-integration-resources/what-is-arts-integration/"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kennedy-center.org/education/resources-for-educators/classroom-resources/articles-and-how-tos/articles/collections/arts-integration-resources/what-is-arts-integration/" TargetMode="External"/><Relationship Id="rId3" Type="http://schemas.openxmlformats.org/officeDocument/2006/relationships/hyperlink" Target="https://www.pxfuel.com/en/free-photo-olcze"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kennedy-center.org/education/resources-for-educators/classroom-resources/articles-and-how-tos/articles/collections/arts-integration-resources/what-is-arts-integration/"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 name="Shape 31"/>
        <p:cNvGrpSpPr/>
        <p:nvPr/>
      </p:nvGrpSpPr>
      <p:grpSpPr>
        <a:xfrm>
          <a:off x="0" y="0"/>
          <a:ext cx="0" cy="0"/>
          <a:chOff x="0" y="0"/>
          <a:chExt cx="0" cy="0"/>
        </a:xfrm>
      </p:grpSpPr>
      <p:sp>
        <p:nvSpPr>
          <p:cNvPr id="32" name="Google Shape;3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3" name="Google Shape;33;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d9a2a3bcfc_0_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d9a2a3bcfc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u="sng">
                <a:solidFill>
                  <a:schemeClr val="hlink"/>
                </a:solidFill>
                <a:hlinkClick r:id="rId2"/>
              </a:rPr>
              <a:t>https://pixabay.com/illustrations/mentor-mentoring-teaching-learning-4205038/</a:t>
            </a:r>
            <a:r>
              <a:rPr lang="en-US"/>
              <a:t>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d9a2a3bcfc_0_1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d9a2a3bcfc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Font typeface="Arial"/>
              <a:buNone/>
            </a:pPr>
            <a:r>
              <a:rPr lang="en-US">
                <a:solidFill>
                  <a:srgbClr val="333333"/>
                </a:solidFill>
                <a:latin typeface="Times New Roman"/>
                <a:ea typeface="Times New Roman"/>
                <a:cs typeface="Times New Roman"/>
                <a:sym typeface="Times New Roman"/>
              </a:rPr>
              <a:t>Lynch, P. (2015). Making meaning many ways: An exploratory look at integrating arts with classroom curriculum. </a:t>
            </a:r>
            <a:r>
              <a:rPr i="1" lang="en-US">
                <a:solidFill>
                  <a:srgbClr val="333333"/>
                </a:solidFill>
                <a:latin typeface="Times New Roman"/>
                <a:ea typeface="Times New Roman"/>
                <a:cs typeface="Times New Roman"/>
                <a:sym typeface="Times New Roman"/>
              </a:rPr>
              <a:t>Art Education,</a:t>
            </a:r>
            <a:r>
              <a:rPr lang="en-US">
                <a:solidFill>
                  <a:srgbClr val="333333"/>
                </a:solidFill>
                <a:latin typeface="Times New Roman"/>
                <a:ea typeface="Times New Roman"/>
                <a:cs typeface="Times New Roman"/>
                <a:sym typeface="Times New Roman"/>
              </a:rPr>
              <a:t> </a:t>
            </a:r>
            <a:r>
              <a:rPr i="1" lang="en-US">
                <a:solidFill>
                  <a:srgbClr val="333333"/>
                </a:solidFill>
                <a:latin typeface="Times New Roman"/>
                <a:ea typeface="Times New Roman"/>
                <a:cs typeface="Times New Roman"/>
                <a:sym typeface="Times New Roman"/>
              </a:rPr>
              <a:t>60</a:t>
            </a:r>
            <a:r>
              <a:rPr lang="en-US">
                <a:solidFill>
                  <a:srgbClr val="333333"/>
                </a:solidFill>
                <a:latin typeface="Times New Roman"/>
                <a:ea typeface="Times New Roman"/>
                <a:cs typeface="Times New Roman"/>
                <a:sym typeface="Times New Roman"/>
              </a:rPr>
              <a:t>(4), 33-38</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d9a2a3bcfc_0_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d9a2a3bcfc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u="sng">
                <a:solidFill>
                  <a:schemeClr val="hlink"/>
                </a:solidFill>
                <a:hlinkClick r:id="rId2"/>
              </a:rPr>
              <a:t>https://www.kennedy-center.org/education/resources-for-educators/classroom-resources/articles-and-how-tos/articles/collections/arts-integration-resources/what-is-arts-integration/</a:t>
            </a:r>
            <a:r>
              <a:rPr lang="en-US"/>
              <a:t>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d9a2a3bcfc_0_5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d9a2a3bcfc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discussion by Victoruler from the Noun Project</a:t>
            </a:r>
            <a:endParaRPr/>
          </a:p>
          <a:p>
            <a:pPr indent="0" lvl="0" marL="0" rtl="0" algn="l">
              <a:spcBef>
                <a:spcPts val="0"/>
              </a:spcBef>
              <a:spcAft>
                <a:spcPts val="0"/>
              </a:spcAft>
              <a:buNone/>
            </a:pPr>
            <a:r>
              <a:rPr lang="en-US" u="sng">
                <a:solidFill>
                  <a:schemeClr val="hlink"/>
                </a:solidFill>
                <a:hlinkClick r:id="rId2"/>
              </a:rPr>
              <a:t>https://thenounproject.com/search/?q=discussion&amp;i=2509960</a:t>
            </a:r>
            <a:r>
              <a:rPr lang="en-US"/>
              <a:t>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d9a2a3bcfc_0_5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d9a2a3bcfc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u="sng">
                <a:solidFill>
                  <a:schemeClr val="hlink"/>
                </a:solidFill>
                <a:hlinkClick r:id="rId2"/>
              </a:rPr>
              <a:t>https://www.kennedy-center.org/education/resources-for-educators/classroom-resources/articles-and-how-tos/articles/collections/arts-integration-resources/what-is-arts-integration/</a:t>
            </a:r>
            <a:r>
              <a:rPr lang="en-US"/>
              <a:t>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d9a2a3bcfc_0_6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d9a2a3bcfc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u="sng">
                <a:solidFill>
                  <a:srgbClr val="0563C1"/>
                </a:solidFill>
                <a:hlinkClick r:id="rId2">
                  <a:extLst>
                    <a:ext uri="{A12FA001-AC4F-418D-AE19-62706E023703}">
                      <ahyp:hlinkClr val="tx"/>
                    </a:ext>
                  </a:extLst>
                </a:hlinkClick>
              </a:rPr>
              <a:t>https://www.kennedy-center.org/education/resources-for-educators/classroom-resources/articles-and-how-tos/articles/collections/arts-integration-resources/what-is-arts-integration/</a:t>
            </a:r>
            <a:r>
              <a:rPr lang="en-US">
                <a:solidFill>
                  <a:schemeClr val="dk1"/>
                </a:solidFill>
              </a:rPr>
              <a:t>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d9a2a3bcfc_0_6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d9a2a3bcfc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u="sng">
                <a:solidFill>
                  <a:srgbClr val="0563C1"/>
                </a:solidFill>
                <a:hlinkClick r:id="rId2">
                  <a:extLst>
                    <a:ext uri="{A12FA001-AC4F-418D-AE19-62706E023703}">
                      <ahyp:hlinkClr val="tx"/>
                    </a:ext>
                  </a:extLst>
                </a:hlinkClick>
              </a:rPr>
              <a:t>https://www.kennedy-center.org/education/resources-for-educators/classroom-resources/articles-and-how-tos/articles/collections/arts-integration-resources/what-is-arts-integration/</a:t>
            </a:r>
            <a:r>
              <a:rPr lang="en-US">
                <a:solidFill>
                  <a:schemeClr val="dk1"/>
                </a:solidFill>
              </a:rPr>
              <a:t>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US">
                <a:solidFill>
                  <a:schemeClr val="dk1"/>
                </a:solidFill>
              </a:rPr>
              <a:t>discussion by Victoruler from the Noun Project</a:t>
            </a:r>
            <a:endParaRPr>
              <a:solidFill>
                <a:schemeClr val="dk1"/>
              </a:solidFill>
            </a:endParaRPr>
          </a:p>
          <a:p>
            <a:pPr indent="0" lvl="0" marL="0" rtl="0" algn="l">
              <a:spcBef>
                <a:spcPts val="0"/>
              </a:spcBef>
              <a:spcAft>
                <a:spcPts val="0"/>
              </a:spcAft>
              <a:buNone/>
            </a:pPr>
            <a:r>
              <a:rPr lang="en-US" u="sng">
                <a:solidFill>
                  <a:srgbClr val="0563C1"/>
                </a:solidFill>
                <a:hlinkClick r:id="rId3">
                  <a:extLst>
                    <a:ext uri="{A12FA001-AC4F-418D-AE19-62706E023703}">
                      <ahyp:hlinkClr val="tx"/>
                    </a:ext>
                  </a:extLst>
                </a:hlinkClick>
              </a:rPr>
              <a:t>https://thenounproject.com/search/?q=discussion&amp;i=2509960</a:t>
            </a:r>
            <a:r>
              <a:rPr lang="en-US">
                <a:solidFill>
                  <a:schemeClr val="dk1"/>
                </a:solidFill>
              </a:rPr>
              <a:t> </a:t>
            </a:r>
            <a:endParaRPr>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d9a2a3bcfc_0_7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d9a2a3bcfc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u="sng">
                <a:solidFill>
                  <a:srgbClr val="0563C1"/>
                </a:solidFill>
                <a:hlinkClick r:id="rId2">
                  <a:extLst>
                    <a:ext uri="{A12FA001-AC4F-418D-AE19-62706E023703}">
                      <ahyp:hlinkClr val="tx"/>
                    </a:ext>
                  </a:extLst>
                </a:hlinkClick>
              </a:rPr>
              <a:t>https://www.kennedy-center.org/education/resources-for-educators/classroom-resources/articles-and-how-tos/articles/collections/arts-integration-resources/what-is-arts-integration/</a:t>
            </a:r>
            <a:r>
              <a:rPr lang="en-US">
                <a:solidFill>
                  <a:schemeClr val="dk1"/>
                </a:solidFill>
              </a:rPr>
              <a:t> </a:t>
            </a:r>
            <a:endParaRPr>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d9a2a3bcfc_0_9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d9a2a3bcfc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discussion by Victoruler from the Noun Project</a:t>
            </a:r>
            <a:endParaRPr/>
          </a:p>
          <a:p>
            <a:pPr indent="0" lvl="0" marL="0" rtl="0" algn="l">
              <a:spcBef>
                <a:spcPts val="0"/>
              </a:spcBef>
              <a:spcAft>
                <a:spcPts val="0"/>
              </a:spcAft>
              <a:buNone/>
            </a:pPr>
            <a:r>
              <a:rPr lang="en-US" u="sng">
                <a:solidFill>
                  <a:schemeClr val="hlink"/>
                </a:solidFill>
                <a:hlinkClick r:id="rId2"/>
              </a:rPr>
              <a:t>https://thenounproject.com/search/?q=discussion&amp;i=2509960</a:t>
            </a:r>
            <a:r>
              <a:rPr lang="en-US"/>
              <a:t>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d9a2a3bcfc_0_8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d9a2a3bcfc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u="sng">
                <a:solidFill>
                  <a:srgbClr val="0563C1"/>
                </a:solidFill>
                <a:hlinkClick r:id="rId2">
                  <a:extLst>
                    <a:ext uri="{A12FA001-AC4F-418D-AE19-62706E023703}">
                      <ahyp:hlinkClr val="tx"/>
                    </a:ext>
                  </a:extLst>
                </a:hlinkClick>
              </a:rPr>
              <a:t>https://www.kennedy-center.org/education/resources-for-educators/classroom-resources/articles-and-how-tos/articles/collections/arts-integration-resources/what-is-arts-integration/</a:t>
            </a:r>
            <a:r>
              <a:rPr lang="en-US">
                <a:solidFill>
                  <a:schemeClr val="dk1"/>
                </a:solidFill>
              </a:rPr>
              <a:t> </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image: Amy Bultena</a:t>
            </a: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d9a2a3bcfc_1_13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7" name="Google Shape;37;gd9a2a3bcfc_1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discussion by Victoruler from the Noun Project</a:t>
            </a:r>
            <a:endParaRPr/>
          </a:p>
          <a:p>
            <a:pPr indent="0" lvl="0" marL="0" rtl="0" algn="l">
              <a:spcBef>
                <a:spcPts val="0"/>
              </a:spcBef>
              <a:spcAft>
                <a:spcPts val="0"/>
              </a:spcAft>
              <a:buNone/>
            </a:pPr>
            <a:r>
              <a:rPr lang="en-US" u="sng">
                <a:solidFill>
                  <a:schemeClr val="hlink"/>
                </a:solidFill>
                <a:hlinkClick r:id="rId2"/>
              </a:rPr>
              <a:t>https://thenounproject.com/search/?q=discussion&amp;i=2509960</a:t>
            </a:r>
            <a:r>
              <a:rPr lang="en-US"/>
              <a:t>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d9a2a3bcfc_0_10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d9a2a3bcfc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u="sng">
                <a:solidFill>
                  <a:srgbClr val="0563C1"/>
                </a:solidFill>
                <a:hlinkClick r:id="rId2">
                  <a:extLst>
                    <a:ext uri="{A12FA001-AC4F-418D-AE19-62706E023703}">
                      <ahyp:hlinkClr val="tx"/>
                    </a:ext>
                  </a:extLst>
                </a:hlinkClick>
              </a:rPr>
              <a:t>https://www.kennedy-center.org/education/resources-for-educators/classroom-resources/articles-and-how-tos/articles/collections/arts-integration-resources/what-is-arts-integration/</a:t>
            </a:r>
            <a:r>
              <a:rPr lang="en-US">
                <a:solidFill>
                  <a:schemeClr val="dk1"/>
                </a:solidFill>
              </a:rPr>
              <a:t> </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image: Amy Bultena</a:t>
            </a:r>
            <a:endParaRPr>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d9a2a3bcfc_0_1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d9a2a3bcfc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u="sng">
                <a:solidFill>
                  <a:srgbClr val="0563C1"/>
                </a:solidFill>
                <a:hlinkClick r:id="rId2">
                  <a:extLst>
                    <a:ext uri="{A12FA001-AC4F-418D-AE19-62706E023703}">
                      <ahyp:hlinkClr val="tx"/>
                    </a:ext>
                  </a:extLst>
                </a:hlinkClick>
              </a:rPr>
              <a:t>https://www.kennedy-center.org/education/resources-for-educators/classroom-resources/articles-and-how-tos/articles/collections/arts-integration-resources/what-is-arts-integration/</a:t>
            </a:r>
            <a:r>
              <a:rPr lang="en-US">
                <a:solidFill>
                  <a:schemeClr val="dk1"/>
                </a:solidFill>
              </a:rPr>
              <a:t>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d9a2a3bcfc_0_11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d9a2a3bcfc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discussion by Victoruler from the Noun Project</a:t>
            </a:r>
            <a:endParaRPr/>
          </a:p>
          <a:p>
            <a:pPr indent="0" lvl="0" marL="0" rtl="0" algn="l">
              <a:spcBef>
                <a:spcPts val="0"/>
              </a:spcBef>
              <a:spcAft>
                <a:spcPts val="0"/>
              </a:spcAft>
              <a:buNone/>
            </a:pPr>
            <a:r>
              <a:rPr lang="en-US" u="sng">
                <a:solidFill>
                  <a:schemeClr val="hlink"/>
                </a:solidFill>
                <a:hlinkClick r:id="rId2"/>
              </a:rPr>
              <a:t>https://thenounproject.com/search/?q=discussion&amp;i=2509960</a:t>
            </a:r>
            <a:r>
              <a:rPr lang="en-US"/>
              <a:t>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d9a2a3bcfc_0_12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d9a2a3bcfc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image: Amy Bultena</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d9a2a3bcfc_0_13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d9a2a3bcfc_0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u="sng">
                <a:solidFill>
                  <a:schemeClr val="hlink"/>
                </a:solidFill>
                <a:hlinkClick r:id="rId2"/>
              </a:rPr>
              <a:t>https://commons.wikimedia.org/wiki/File:Applications-internet.svg</a:t>
            </a:r>
            <a:r>
              <a:rPr lang="en-US"/>
              <a:t>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d9a2a3bcfc_1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d9a2a3bcfc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u="sng">
                <a:solidFill>
                  <a:schemeClr val="hlink"/>
                </a:solidFill>
                <a:hlinkClick r:id="rId2"/>
              </a:rPr>
              <a:t>https://www.publicdomainpictures.net/en/view-image.php?image=155227&amp;picture=light-bulb</a:t>
            </a:r>
            <a:r>
              <a:rPr lang="en-US"/>
              <a:t>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d9a2a3bcfc_1_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d9a2a3bcfc_1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d9a2a3bcfc_1_2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d9a2a3bcfc_1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discussion by Victoruler from the Noun Project</a:t>
            </a:r>
            <a:endParaRPr/>
          </a:p>
          <a:p>
            <a:pPr indent="0" lvl="0" marL="0" rtl="0" algn="l">
              <a:spcBef>
                <a:spcPts val="0"/>
              </a:spcBef>
              <a:spcAft>
                <a:spcPts val="0"/>
              </a:spcAft>
              <a:buNone/>
            </a:pPr>
            <a:r>
              <a:rPr lang="en-US" u="sng">
                <a:solidFill>
                  <a:schemeClr val="hlink"/>
                </a:solidFill>
                <a:hlinkClick r:id="rId2"/>
              </a:rPr>
              <a:t>https://thenounproject.com/search/?q=discussion&amp;i=2509960</a:t>
            </a:r>
            <a:r>
              <a:rPr lang="en-US"/>
              <a:t>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d9a2a3bcfc_1_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d9a2a3bcfc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begin by priyanka from the Noun Project</a:t>
            </a:r>
            <a:endParaRPr/>
          </a:p>
          <a:p>
            <a:pPr indent="0" lvl="0" marL="0" rtl="0" algn="l">
              <a:spcBef>
                <a:spcPts val="0"/>
              </a:spcBef>
              <a:spcAft>
                <a:spcPts val="0"/>
              </a:spcAft>
              <a:buNone/>
            </a:pPr>
            <a:r>
              <a:rPr lang="en-US" u="sng">
                <a:solidFill>
                  <a:schemeClr val="hlink"/>
                </a:solidFill>
                <a:hlinkClick r:id="rId2"/>
              </a:rPr>
              <a:t>https://thenounproject.com/search/?q=begin&amp;i=3859258</a:t>
            </a:r>
            <a:r>
              <a:rPr lang="en-US"/>
              <a:t>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d9a2a3bcfc_1_3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d9a2a3bcfc_1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 name="Shape 42"/>
        <p:cNvGrpSpPr/>
        <p:nvPr/>
      </p:nvGrpSpPr>
      <p:grpSpPr>
        <a:xfrm>
          <a:off x="0" y="0"/>
          <a:ext cx="0" cy="0"/>
          <a:chOff x="0" y="0"/>
          <a:chExt cx="0" cy="0"/>
        </a:xfrm>
      </p:grpSpPr>
      <p:sp>
        <p:nvSpPr>
          <p:cNvPr id="43" name="Google Shape;43;gb698318f69_0_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4" name="Google Shape;44;gb698318f69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u="sng">
                <a:solidFill>
                  <a:schemeClr val="hlink"/>
                </a:solidFill>
                <a:hlinkClick r:id="rId2"/>
              </a:rPr>
              <a:t>https://www.cde.ca.gov/ci/vp/cf/</a:t>
            </a:r>
            <a:r>
              <a:rPr lang="en-US"/>
              <a:t> </a:t>
            </a:r>
            <a:endParaRPr/>
          </a:p>
          <a:p>
            <a:pPr indent="0" lvl="0" marL="0" rtl="0" algn="l">
              <a:spcBef>
                <a:spcPts val="0"/>
              </a:spcBef>
              <a:spcAft>
                <a:spcPts val="0"/>
              </a:spcAft>
              <a:buNone/>
            </a:pPr>
            <a:r>
              <a:rPr lang="en-US" u="sng">
                <a:solidFill>
                  <a:schemeClr val="hlink"/>
                </a:solidFill>
                <a:hlinkClick r:id="rId3"/>
              </a:rPr>
              <a:t>https://pixabay.com/photos/kids-girl-pencil-drawing-notebook-1093758/</a:t>
            </a:r>
            <a:r>
              <a:rPr lang="en-US"/>
              <a:t> </a:t>
            </a:r>
            <a:endParaRPr/>
          </a:p>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d9a2a3bcfc_1_4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d9a2a3bcfc_1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d9a2a3bcfc_1_4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d9a2a3bcfc_1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d9a2a3bcfc_1_5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d9a2a3bcfc_1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d9a2a3bcfc_1_6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d9a2a3bcfc_1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d9a2a3bcfc_1_6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d9a2a3bcfc_1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d9a2a3bcfc_1_7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d9a2a3bcfc_1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d9a2a3bcfc_1_8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d9a2a3bcfc_1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d9a2a3bcfc_1_9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d9a2a3bcfc_1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d9a2a3bcfc_1_9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d9a2a3bcfc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discussion by Victoruler from the Noun Project</a:t>
            </a:r>
            <a:endParaRPr/>
          </a:p>
          <a:p>
            <a:pPr indent="0" lvl="0" marL="0" rtl="0" algn="l">
              <a:spcBef>
                <a:spcPts val="0"/>
              </a:spcBef>
              <a:spcAft>
                <a:spcPts val="0"/>
              </a:spcAft>
              <a:buNone/>
            </a:pPr>
            <a:r>
              <a:rPr lang="en-US" u="sng">
                <a:solidFill>
                  <a:schemeClr val="hlink"/>
                </a:solidFill>
                <a:hlinkClick r:id="rId2"/>
              </a:rPr>
              <a:t>https://thenounproject.com/search/?q=discussion&amp;i=2509960</a:t>
            </a:r>
            <a:r>
              <a:rPr lang="en-US"/>
              <a:t>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dc40df5d92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dc40df5d9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 name="Shape 49"/>
        <p:cNvGrpSpPr/>
        <p:nvPr/>
      </p:nvGrpSpPr>
      <p:grpSpPr>
        <a:xfrm>
          <a:off x="0" y="0"/>
          <a:ext cx="0" cy="0"/>
          <a:chOff x="0" y="0"/>
          <a:chExt cx="0" cy="0"/>
        </a:xfrm>
      </p:grpSpPr>
      <p:sp>
        <p:nvSpPr>
          <p:cNvPr id="50" name="Google Shape;50;g7aff3ccc23_0_5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1" name="Google Shape;51;g7aff3ccc23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integration by Nithinan Tatah from the Noun Project</a:t>
            </a:r>
            <a:endParaRPr/>
          </a:p>
          <a:p>
            <a:pPr indent="0" lvl="0" marL="0" rtl="0" algn="l">
              <a:spcBef>
                <a:spcPts val="0"/>
              </a:spcBef>
              <a:spcAft>
                <a:spcPts val="0"/>
              </a:spcAft>
              <a:buNone/>
            </a:pPr>
            <a:r>
              <a:rPr lang="en-US" u="sng">
                <a:solidFill>
                  <a:schemeClr val="hlink"/>
                </a:solidFill>
                <a:hlinkClick r:id="rId2"/>
              </a:rPr>
              <a:t>https://thenounproject.com/search/?q=integration&amp;i=2207566</a:t>
            </a:r>
            <a:r>
              <a:rPr lang="en-US"/>
              <a:t>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d8029bc0c7_0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d8029bc0c7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b698318f69_0_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b698318f69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df4662bef6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df4662be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definition</a:t>
            </a:r>
            <a:r>
              <a:rPr lang="en-US"/>
              <a:t> source, </a:t>
            </a:r>
            <a:r>
              <a:rPr lang="en-US">
                <a:solidFill>
                  <a:schemeClr val="dk1"/>
                </a:solidFill>
                <a:highlight>
                  <a:srgbClr val="FFFFFF"/>
                </a:highlight>
              </a:rPr>
              <a:t>National Art Education Association Position Statement on Cultural Appropriation </a:t>
            </a:r>
            <a:r>
              <a:rPr lang="en-US" u="sng">
                <a:solidFill>
                  <a:schemeClr val="hlink"/>
                </a:solidFill>
                <a:highlight>
                  <a:srgbClr val="FFFFFF"/>
                </a:highlight>
                <a:hlinkClick r:id="rId2"/>
              </a:rPr>
              <a:t>https://www.arteducators.org/advocacy-policy/articles/551-naea-position-statement-on-use-of-imagery-cultural-appropriation-and-socially-just-practices</a:t>
            </a:r>
            <a:r>
              <a:rPr lang="en-US">
                <a:solidFill>
                  <a:schemeClr val="dk1"/>
                </a:solidFill>
                <a:highlight>
                  <a:srgbClr val="FFFFFF"/>
                </a:highlight>
              </a:rPr>
              <a:t> </a:t>
            </a:r>
            <a:endParaRPr sz="100"/>
          </a:p>
          <a:p>
            <a:pPr indent="0" lvl="0" marL="0" rtl="0" algn="l">
              <a:spcBef>
                <a:spcPts val="0"/>
              </a:spcBef>
              <a:spcAft>
                <a:spcPts val="0"/>
              </a:spcAft>
              <a:buNone/>
            </a:pPr>
            <a:r>
              <a:rPr lang="en-US" u="sng">
                <a:solidFill>
                  <a:schemeClr val="hlink"/>
                </a:solidFill>
                <a:hlinkClick r:id="rId3"/>
              </a:rPr>
              <a:t>https://everydayfeminism.com/2015/06/cultural-appropriation-wrong/</a:t>
            </a:r>
            <a:r>
              <a:rPr lang="en-US"/>
              <a:t> </a:t>
            </a:r>
            <a:endParaRPr/>
          </a:p>
          <a:p>
            <a:pPr indent="0" lvl="0" marL="0" rtl="0" algn="l">
              <a:spcBef>
                <a:spcPts val="0"/>
              </a:spcBef>
              <a:spcAft>
                <a:spcPts val="0"/>
              </a:spcAft>
              <a:buNone/>
            </a:pPr>
            <a:r>
              <a:rPr lang="en-US" u="sng">
                <a:solidFill>
                  <a:schemeClr val="hlink"/>
                </a:solidFill>
                <a:hlinkClick r:id="rId4"/>
              </a:rPr>
              <a:t>https://www.k12academics.com/education-subjects/art-education/cultural-appropriation-within-classroom</a:t>
            </a:r>
            <a:r>
              <a:rPr lang="en-US"/>
              <a:t> </a:t>
            </a:r>
            <a:endParaRPr/>
          </a:p>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df60995e83_0_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df60995e83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u="sng">
                <a:solidFill>
                  <a:schemeClr val="hlink"/>
                </a:solidFill>
                <a:hlinkClick r:id="rId2"/>
              </a:rPr>
              <a:t>https://opentextbc.ca/indigenizationcurriculumdevelopers/chapter/appropriate-use-of-indigenous-content/</a:t>
            </a:r>
            <a:r>
              <a:rPr lang="en-US"/>
              <a:t> </a:t>
            </a:r>
            <a:endParaRPr/>
          </a:p>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df60995e83_0_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df60995e83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df4662bef6_0_4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df4662bef6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d9a2a3bcfc_1_10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d9a2a3bcfc_1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900">
                <a:solidFill>
                  <a:schemeClr val="dk1"/>
                </a:solidFill>
              </a:rPr>
              <a:t>Adapted from </a:t>
            </a:r>
            <a:r>
              <a:rPr i="1" lang="en-US" sz="900">
                <a:solidFill>
                  <a:schemeClr val="dk1"/>
                </a:solidFill>
              </a:rPr>
              <a:t>Teaching Tips for Visual Arts from Fresno County Superintendent of Schools</a:t>
            </a:r>
            <a:endParaRPr i="1" sz="900">
              <a:solidFill>
                <a:schemeClr val="dk1"/>
              </a:solidFill>
            </a:endParaRPr>
          </a:p>
          <a:p>
            <a:pPr indent="0" lvl="0" marL="0" rtl="0" algn="l">
              <a:spcBef>
                <a:spcPts val="0"/>
              </a:spcBef>
              <a:spcAft>
                <a:spcPts val="0"/>
              </a:spcAft>
              <a:buClr>
                <a:schemeClr val="dk1"/>
              </a:buClr>
              <a:buSzPts val="1100"/>
              <a:buFont typeface="Arial"/>
              <a:buNone/>
            </a:pPr>
            <a:r>
              <a:rPr i="1" lang="en-US" sz="900">
                <a:solidFill>
                  <a:schemeClr val="dk1"/>
                </a:solidFill>
              </a:rPr>
              <a:t>&amp; Tips &amp; Tricks for Managing Materials &amp; Behavior in the Art Classroom from Stanislaus County</a:t>
            </a:r>
            <a:r>
              <a:rPr i="1" lang="en-US" sz="900">
                <a:solidFill>
                  <a:schemeClr val="lt1"/>
                </a:solidFill>
              </a:rPr>
              <a:t> </a:t>
            </a:r>
            <a:endParaRPr sz="900">
              <a:solidFill>
                <a:schemeClr val="dk1"/>
              </a:solidFil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d9a2a3bcfc_1_1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50" name="Google Shape;350;gd9a2a3bcfc_1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900">
                <a:solidFill>
                  <a:schemeClr val="dk1"/>
                </a:solidFill>
              </a:rPr>
              <a:t>Adapted from </a:t>
            </a:r>
            <a:r>
              <a:rPr i="1" lang="en-US" sz="900">
                <a:solidFill>
                  <a:schemeClr val="dk1"/>
                </a:solidFill>
              </a:rPr>
              <a:t>Teaching Tips for Visual Arts from Fresno County Superintendent of Schools</a:t>
            </a:r>
            <a:endParaRPr i="1" sz="900">
              <a:solidFill>
                <a:schemeClr val="dk1"/>
              </a:solidFill>
            </a:endParaRPr>
          </a:p>
          <a:p>
            <a:pPr indent="0" lvl="0" marL="0" rtl="0" algn="l">
              <a:spcBef>
                <a:spcPts val="0"/>
              </a:spcBef>
              <a:spcAft>
                <a:spcPts val="0"/>
              </a:spcAft>
              <a:buNone/>
            </a:pPr>
            <a:r>
              <a:rPr i="1" lang="en-US" sz="900">
                <a:solidFill>
                  <a:schemeClr val="dk1"/>
                </a:solidFill>
              </a:rPr>
              <a:t>&amp; Tips &amp; Tricks for Managing Materials &amp; Behavior in the Art Classroom from Stanislaus County</a:t>
            </a:r>
            <a:r>
              <a:rPr i="1" lang="en-US" sz="900">
                <a:solidFill>
                  <a:schemeClr val="lt1"/>
                </a:solidFill>
              </a:rPr>
              <a:t>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d9a2a3bcfc_1_12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d9a2a3bcfc_1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900">
                <a:solidFill>
                  <a:schemeClr val="dk1"/>
                </a:solidFill>
              </a:rPr>
              <a:t>Green, S.U. </a:t>
            </a:r>
            <a:r>
              <a:rPr i="1" lang="en-US" sz="900">
                <a:solidFill>
                  <a:schemeClr val="dk1"/>
                </a:solidFill>
              </a:rPr>
              <a:t>How to Critique the Art Assignment PBS Digital Studios </a:t>
            </a:r>
            <a:r>
              <a:rPr lang="en-US" sz="900">
                <a:solidFill>
                  <a:schemeClr val="dk1"/>
                </a:solidFill>
              </a:rPr>
              <a:t>(2014, October 09). Retrieved September 05, 2018 from </a:t>
            </a:r>
            <a:r>
              <a:rPr lang="en-US" sz="900" u="sng">
                <a:solidFill>
                  <a:schemeClr val="hlink"/>
                </a:solidFill>
                <a:hlinkClick r:id="rId2"/>
              </a:rPr>
              <a:t>http://bit.ly/2ClAr9d</a:t>
            </a:r>
            <a:r>
              <a:rPr lang="en-US" sz="900">
                <a:solidFill>
                  <a:schemeClr val="dk1"/>
                </a:solidFill>
              </a:rPr>
              <a:t>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d9a2a3bcfc_1_12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62" name="Google Shape;362;gd9a2a3bcfc_1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900">
                <a:solidFill>
                  <a:schemeClr val="dk1"/>
                </a:solidFill>
              </a:rPr>
              <a:t>Green, S.U. </a:t>
            </a:r>
            <a:r>
              <a:rPr i="1" lang="en-US" sz="900">
                <a:solidFill>
                  <a:schemeClr val="dk1"/>
                </a:solidFill>
              </a:rPr>
              <a:t>How to Critique the Art Assignment PBS Digital Studios </a:t>
            </a:r>
            <a:r>
              <a:rPr lang="en-US" sz="900">
                <a:solidFill>
                  <a:schemeClr val="dk1"/>
                </a:solidFill>
              </a:rPr>
              <a:t>(2014, October 09). Retrieved September 05, 2018 from </a:t>
            </a:r>
            <a:r>
              <a:rPr lang="en-US" sz="900" u="sng">
                <a:solidFill>
                  <a:schemeClr val="hlink"/>
                </a:solidFill>
                <a:hlinkClick r:id="rId2"/>
              </a:rPr>
              <a:t>http://bit.ly/2ClAr9d</a:t>
            </a:r>
            <a:r>
              <a:rPr lang="en-US" sz="900">
                <a:solidFill>
                  <a:schemeClr val="dk1"/>
                </a:solidFill>
              </a:rPr>
              <a:t>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d9a2a3bcfc_0_3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d9a2a3bcfc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discussion by Victoruler from the Noun Project</a:t>
            </a:r>
            <a:endParaRPr/>
          </a:p>
          <a:p>
            <a:pPr indent="0" lvl="0" marL="0" rtl="0" algn="l">
              <a:spcBef>
                <a:spcPts val="0"/>
              </a:spcBef>
              <a:spcAft>
                <a:spcPts val="0"/>
              </a:spcAft>
              <a:buNone/>
            </a:pPr>
            <a:r>
              <a:rPr lang="en-US" u="sng">
                <a:solidFill>
                  <a:schemeClr val="hlink"/>
                </a:solidFill>
                <a:hlinkClick r:id="rId2"/>
              </a:rPr>
              <a:t>https://thenounproject.com/search/?q=discussion&amp;i=2509960</a:t>
            </a:r>
            <a:r>
              <a:rPr lang="en-US"/>
              <a:t>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7aff3ccc23_0_4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7aff3ccc23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u="sng">
                <a:solidFill>
                  <a:schemeClr val="hlink"/>
                </a:solidFill>
                <a:hlinkClick r:id="rId2"/>
              </a:rPr>
              <a:t>https://pixabay.com/photos/wood-pencil-creativity-cross-3327316/</a:t>
            </a:r>
            <a:r>
              <a:rPr lang="en-US"/>
              <a:t> </a:t>
            </a:r>
            <a:endParaRPr/>
          </a:p>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d9a2a3bcfc_0_12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d9a2a3bcfc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discussion by Victoruler from the Noun Project</a:t>
            </a:r>
            <a:endParaRPr/>
          </a:p>
          <a:p>
            <a:pPr indent="0" lvl="0" marL="0" rtl="0" algn="l">
              <a:spcBef>
                <a:spcPts val="0"/>
              </a:spcBef>
              <a:spcAft>
                <a:spcPts val="0"/>
              </a:spcAft>
              <a:buNone/>
            </a:pPr>
            <a:r>
              <a:rPr lang="en-US" u="sng">
                <a:solidFill>
                  <a:schemeClr val="hlink"/>
                </a:solidFill>
                <a:hlinkClick r:id="rId2"/>
              </a:rPr>
              <a:t>https://thenounproject.com/search/?q=discussion&amp;i=2509960</a:t>
            </a:r>
            <a:r>
              <a:rPr lang="en-US"/>
              <a:t>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83" name="Google Shape;383;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7aff3ccc23_0_6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7aff3ccc23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image: Amy Bultena</a:t>
            </a:r>
            <a:endParaRPr/>
          </a:p>
          <a:p>
            <a:pPr indent="0" lvl="0" marL="0" rtl="0" algn="l">
              <a:spcBef>
                <a:spcPts val="0"/>
              </a:spcBef>
              <a:spcAft>
                <a:spcPts val="0"/>
              </a:spcAft>
              <a:buNone/>
            </a:pPr>
            <a:r>
              <a:rPr lang="en-US" u="sng">
                <a:solidFill>
                  <a:schemeClr val="hlink"/>
                </a:solidFill>
                <a:hlinkClick r:id="rId2"/>
              </a:rPr>
              <a:t>https://www.kennedy-center.org/education/resources-for-educators/classroom-resources/articles-and-how-tos/articles/collections/arts-integration-resources/what-is-arts-integration/</a:t>
            </a:r>
            <a:r>
              <a:rPr lang="en-US"/>
              <a:t> </a:t>
            </a:r>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7aff3ccc23_0_8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7aff3ccc23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u="sng">
                <a:solidFill>
                  <a:schemeClr val="hlink"/>
                </a:solidFill>
                <a:hlinkClick r:id="rId2"/>
              </a:rPr>
              <a:t>https://www.kennedy-center.org/education/resources-for-educators/classroom-resources/articles-and-how-tos/articles/collections/arts-integration-resources/what-is-arts-integration/</a:t>
            </a:r>
            <a:r>
              <a:rPr lang="en-US"/>
              <a:t>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7aff3ccc23_0_9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7aff3ccc23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u="sng">
                <a:solidFill>
                  <a:srgbClr val="0563C1"/>
                </a:solidFill>
                <a:hlinkClick r:id="rId2">
                  <a:extLst>
                    <a:ext uri="{A12FA001-AC4F-418D-AE19-62706E023703}">
                      <ahyp:hlinkClr val="tx"/>
                    </a:ext>
                  </a:extLst>
                </a:hlinkClick>
              </a:rPr>
              <a:t>https://www.kennedy-center.org/education/resources-for-educators/classroom-resources/articles-and-how-tos/articles/collections/arts-integration-resources/what-is-arts-integration/</a:t>
            </a:r>
            <a:r>
              <a:rPr lang="en-US">
                <a:solidFill>
                  <a:schemeClr val="dk1"/>
                </a:solidFill>
              </a:rPr>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u="sng">
                <a:solidFill>
                  <a:schemeClr val="hlink"/>
                </a:solidFill>
                <a:hlinkClick r:id="rId3"/>
              </a:rPr>
              <a:t>https://www.pxfuel.com/en/free-photo-olcze</a:t>
            </a:r>
            <a:r>
              <a:rPr lang="en-US"/>
              <a:t>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7aff3ccc23_0_10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7aff3ccc23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u="sng">
                <a:solidFill>
                  <a:schemeClr val="hlink"/>
                </a:solidFill>
                <a:hlinkClick r:id="rId2"/>
              </a:rPr>
              <a:t>https://www.kennedy-center.org/education/resources-for-educators/classroom-resources/articles-and-how-tos/articles/collections/arts-integration-resources/what-is-arts-integration/</a:t>
            </a:r>
            <a:r>
              <a:rPr lang="en-US"/>
              <a:t> </a:t>
            </a:r>
            <a:endParaRPr/>
          </a:p>
          <a:p>
            <a:pPr indent="0" lvl="0" marL="0" rtl="0" algn="l">
              <a:spcBef>
                <a:spcPts val="0"/>
              </a:spcBef>
              <a:spcAft>
                <a:spcPts val="0"/>
              </a:spcAft>
              <a:buClr>
                <a:schemeClr val="dk1"/>
              </a:buClr>
              <a:buSzPts val="1100"/>
              <a:buFont typeface="Arial"/>
              <a:buNone/>
            </a:pPr>
            <a:r>
              <a:rPr lang="en-US">
                <a:solidFill>
                  <a:schemeClr val="dk1"/>
                </a:solidFill>
              </a:rPr>
              <a:t>image: Amy Bultena</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6" name="Shape 6"/>
        <p:cNvGrpSpPr/>
        <p:nvPr/>
      </p:nvGrpSpPr>
      <p:grpSpPr>
        <a:xfrm>
          <a:off x="0" y="0"/>
          <a:ext cx="0" cy="0"/>
          <a:chOff x="0" y="0"/>
          <a:chExt cx="0" cy="0"/>
        </a:xfrm>
      </p:grpSpPr>
      <p:sp>
        <p:nvSpPr>
          <p:cNvPr id="7" name="Google Shape;7;p5"/>
          <p:cNvSpPr txBox="1"/>
          <p:nvPr>
            <p:ph type="title"/>
          </p:nvPr>
        </p:nvSpPr>
        <p:spPr>
          <a:xfrm>
            <a:off x="75531" y="166636"/>
            <a:ext cx="12116469" cy="798006"/>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rgbClr val="FFFFFF"/>
              </a:buClr>
              <a:buSzPts val="4000"/>
              <a:buFont typeface="Calibri"/>
              <a:buNone/>
              <a:defRPr b="1" i="0" sz="4000" u="none" cap="none" strike="noStrike">
                <a:solidFill>
                  <a:srgbClr val="FFFFFF"/>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 name="Google Shape;8;p5"/>
          <p:cNvSpPr txBox="1"/>
          <p:nvPr>
            <p:ph idx="1" type="body"/>
          </p:nvPr>
        </p:nvSpPr>
        <p:spPr>
          <a:xfrm>
            <a:off x="1300873" y="2035728"/>
            <a:ext cx="9590253" cy="26350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0"/>
              </a:spcBef>
              <a:spcAft>
                <a:spcPts val="0"/>
              </a:spcAft>
              <a:buClr>
                <a:schemeClr val="dk1"/>
              </a:buClr>
              <a:buSzPts val="2500"/>
              <a:buFont typeface="Arial"/>
              <a:buNone/>
              <a:defRPr b="0" i="0" sz="25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 name="Google Shape;9;p5"/>
          <p:cNvSpPr txBox="1"/>
          <p:nvPr>
            <p:ph idx="2" type="body"/>
          </p:nvPr>
        </p:nvSpPr>
        <p:spPr>
          <a:xfrm>
            <a:off x="1300874" y="1447800"/>
            <a:ext cx="9590253" cy="58792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0090"/>
              </a:buClr>
              <a:buSzPts val="3200"/>
              <a:buFont typeface="Arial"/>
              <a:buNone/>
              <a:defRPr b="1" i="0" sz="3200" u="none" cap="none" strike="noStrike">
                <a:solidFill>
                  <a:srgbClr val="00009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 name="Google Shape;10;p5"/>
          <p:cNvSpPr txBox="1"/>
          <p:nvPr>
            <p:ph idx="3" type="body"/>
          </p:nvPr>
        </p:nvSpPr>
        <p:spPr>
          <a:xfrm>
            <a:off x="1300872" y="4670753"/>
            <a:ext cx="9590253" cy="977394"/>
          </a:xfrm>
          <a:prstGeom prst="rect">
            <a:avLst/>
          </a:prstGeom>
          <a:noFill/>
          <a:ln>
            <a:noFill/>
          </a:ln>
        </p:spPr>
        <p:txBody>
          <a:bodyPr anchorCtr="0" anchor="t" bIns="45700" lIns="91425" spcFirstLastPara="1" rIns="91425" wrap="square" tIns="45700">
            <a:noAutofit/>
          </a:bodyPr>
          <a:lstStyle>
            <a:lvl1pPr indent="-387350" lvl="0" marL="457200" marR="0" rtl="0" algn="l">
              <a:lnSpc>
                <a:spcPct val="90000"/>
              </a:lnSpc>
              <a:spcBef>
                <a:spcPts val="1000"/>
              </a:spcBef>
              <a:spcAft>
                <a:spcPts val="0"/>
              </a:spcAft>
              <a:buClr>
                <a:srgbClr val="FF0000"/>
              </a:buClr>
              <a:buSzPts val="2500"/>
              <a:buFont typeface="Noto Sans Symbols"/>
              <a:buChar char="▪"/>
              <a:defRPr b="0" i="0" sz="25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1" name="Shape 11"/>
        <p:cNvGrpSpPr/>
        <p:nvPr/>
      </p:nvGrpSpPr>
      <p:grpSpPr>
        <a:xfrm>
          <a:off x="0" y="0"/>
          <a:ext cx="0" cy="0"/>
          <a:chOff x="0" y="0"/>
          <a:chExt cx="0" cy="0"/>
        </a:xfrm>
      </p:grpSpPr>
      <p:sp>
        <p:nvSpPr>
          <p:cNvPr id="12" name="Google Shape;12;p6"/>
          <p:cNvSpPr txBox="1"/>
          <p:nvPr>
            <p:ph type="title"/>
          </p:nvPr>
        </p:nvSpPr>
        <p:spPr>
          <a:xfrm>
            <a:off x="75531" y="166636"/>
            <a:ext cx="12116469" cy="798006"/>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rgbClr val="FFFFFF"/>
              </a:buClr>
              <a:buSzPts val="4000"/>
              <a:buFont typeface="Calibri"/>
              <a:buNone/>
              <a:defRPr b="1" i="0" sz="4000" u="none" cap="none" strike="noStrike">
                <a:solidFill>
                  <a:srgbClr val="FFFFFF"/>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 name="Google Shape;13;p6"/>
          <p:cNvSpPr txBox="1"/>
          <p:nvPr>
            <p:ph idx="1" type="body"/>
          </p:nvPr>
        </p:nvSpPr>
        <p:spPr>
          <a:xfrm>
            <a:off x="1300873" y="2035728"/>
            <a:ext cx="9590253" cy="26350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0"/>
              </a:spcBef>
              <a:spcAft>
                <a:spcPts val="0"/>
              </a:spcAft>
              <a:buClr>
                <a:schemeClr val="dk1"/>
              </a:buClr>
              <a:buSzPts val="2500"/>
              <a:buFont typeface="Arial"/>
              <a:buNone/>
              <a:defRPr b="0" i="0" sz="25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 name="Google Shape;14;p6"/>
          <p:cNvSpPr txBox="1"/>
          <p:nvPr>
            <p:ph idx="2" type="body"/>
          </p:nvPr>
        </p:nvSpPr>
        <p:spPr>
          <a:xfrm>
            <a:off x="1300874" y="1447800"/>
            <a:ext cx="9590253" cy="58792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0090"/>
              </a:buClr>
              <a:buSzPts val="3200"/>
              <a:buFont typeface="Arial"/>
              <a:buNone/>
              <a:defRPr b="1" i="0" sz="3200" u="none" cap="none" strike="noStrike">
                <a:solidFill>
                  <a:srgbClr val="00009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6"/>
          <p:cNvSpPr txBox="1"/>
          <p:nvPr>
            <p:ph idx="3" type="body"/>
          </p:nvPr>
        </p:nvSpPr>
        <p:spPr>
          <a:xfrm>
            <a:off x="1300872" y="4670753"/>
            <a:ext cx="9590253" cy="977394"/>
          </a:xfrm>
          <a:prstGeom prst="rect">
            <a:avLst/>
          </a:prstGeom>
          <a:noFill/>
          <a:ln>
            <a:noFill/>
          </a:ln>
        </p:spPr>
        <p:txBody>
          <a:bodyPr anchorCtr="0" anchor="t" bIns="45700" lIns="91425" spcFirstLastPara="1" rIns="91425" wrap="square" tIns="45700">
            <a:noAutofit/>
          </a:bodyPr>
          <a:lstStyle>
            <a:lvl1pPr indent="-387350" lvl="0" marL="457200" marR="0" rtl="0" algn="l">
              <a:lnSpc>
                <a:spcPct val="90000"/>
              </a:lnSpc>
              <a:spcBef>
                <a:spcPts val="1000"/>
              </a:spcBef>
              <a:spcAft>
                <a:spcPts val="0"/>
              </a:spcAft>
              <a:buClr>
                <a:srgbClr val="FF0000"/>
              </a:buClr>
              <a:buSzPts val="2500"/>
              <a:buFont typeface="Noto Sans Symbols"/>
              <a:buChar char="▪"/>
              <a:defRPr b="0" i="0" sz="25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16" name="Shape 16"/>
        <p:cNvGrpSpPr/>
        <p:nvPr/>
      </p:nvGrpSpPr>
      <p:grpSpPr>
        <a:xfrm>
          <a:off x="0" y="0"/>
          <a:ext cx="0" cy="0"/>
          <a:chOff x="0" y="0"/>
          <a:chExt cx="0" cy="0"/>
        </a:xfrm>
      </p:grpSpPr>
      <p:sp>
        <p:nvSpPr>
          <p:cNvPr id="17" name="Google Shape;17;p7"/>
          <p:cNvSpPr txBox="1"/>
          <p:nvPr>
            <p:ph type="title"/>
          </p:nvPr>
        </p:nvSpPr>
        <p:spPr>
          <a:xfrm>
            <a:off x="75531" y="166636"/>
            <a:ext cx="12116469" cy="798006"/>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rgbClr val="FFFFFF"/>
              </a:buClr>
              <a:buSzPts val="4000"/>
              <a:buFont typeface="Calibri"/>
              <a:buNone/>
              <a:defRPr b="1" i="0" sz="4000" u="none" cap="none" strike="noStrike">
                <a:solidFill>
                  <a:srgbClr val="FFFFFF"/>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8" name="Google Shape;18;p7"/>
          <p:cNvSpPr txBox="1"/>
          <p:nvPr>
            <p:ph idx="1" type="body"/>
          </p:nvPr>
        </p:nvSpPr>
        <p:spPr>
          <a:xfrm>
            <a:off x="1300873" y="2035728"/>
            <a:ext cx="9590253" cy="26350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0"/>
              </a:spcBef>
              <a:spcAft>
                <a:spcPts val="0"/>
              </a:spcAft>
              <a:buClr>
                <a:schemeClr val="dk1"/>
              </a:buClr>
              <a:buSzPts val="2500"/>
              <a:buFont typeface="Arial"/>
              <a:buNone/>
              <a:defRPr b="0" i="0" sz="25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9" name="Google Shape;19;p7"/>
          <p:cNvSpPr txBox="1"/>
          <p:nvPr>
            <p:ph idx="2" type="body"/>
          </p:nvPr>
        </p:nvSpPr>
        <p:spPr>
          <a:xfrm>
            <a:off x="1300874" y="1447800"/>
            <a:ext cx="9590253" cy="58792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0090"/>
              </a:buClr>
              <a:buSzPts val="3200"/>
              <a:buFont typeface="Arial"/>
              <a:buNone/>
              <a:defRPr b="1" i="0" sz="3200" u="none" cap="none" strike="noStrike">
                <a:solidFill>
                  <a:srgbClr val="00009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0" name="Google Shape;20;p7"/>
          <p:cNvSpPr txBox="1"/>
          <p:nvPr>
            <p:ph idx="3" type="body"/>
          </p:nvPr>
        </p:nvSpPr>
        <p:spPr>
          <a:xfrm>
            <a:off x="1300872" y="4670753"/>
            <a:ext cx="9590253" cy="977394"/>
          </a:xfrm>
          <a:prstGeom prst="rect">
            <a:avLst/>
          </a:prstGeom>
          <a:noFill/>
          <a:ln>
            <a:noFill/>
          </a:ln>
        </p:spPr>
        <p:txBody>
          <a:bodyPr anchorCtr="0" anchor="t" bIns="45700" lIns="91425" spcFirstLastPara="1" rIns="91425" wrap="square" tIns="45700">
            <a:noAutofit/>
          </a:bodyPr>
          <a:lstStyle>
            <a:lvl1pPr indent="-387350" lvl="0" marL="457200" marR="0" rtl="0" algn="l">
              <a:lnSpc>
                <a:spcPct val="90000"/>
              </a:lnSpc>
              <a:spcBef>
                <a:spcPts val="1000"/>
              </a:spcBef>
              <a:spcAft>
                <a:spcPts val="0"/>
              </a:spcAft>
              <a:buClr>
                <a:srgbClr val="FF0000"/>
              </a:buClr>
              <a:buSzPts val="2500"/>
              <a:buFont typeface="Noto Sans Symbols"/>
              <a:buChar char="▪"/>
              <a:defRPr b="0" i="0" sz="25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21" name="Shape 21"/>
        <p:cNvGrpSpPr/>
        <p:nvPr/>
      </p:nvGrpSpPr>
      <p:grpSpPr>
        <a:xfrm>
          <a:off x="0" y="0"/>
          <a:ext cx="0" cy="0"/>
          <a:chOff x="0" y="0"/>
          <a:chExt cx="0" cy="0"/>
        </a:xfrm>
      </p:grpSpPr>
      <p:sp>
        <p:nvSpPr>
          <p:cNvPr id="22" name="Google Shape;22;p8"/>
          <p:cNvSpPr txBox="1"/>
          <p:nvPr>
            <p:ph type="title"/>
          </p:nvPr>
        </p:nvSpPr>
        <p:spPr>
          <a:xfrm>
            <a:off x="75531" y="166636"/>
            <a:ext cx="12116469" cy="798006"/>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rgbClr val="FFFFFF"/>
              </a:buClr>
              <a:buSzPts val="4000"/>
              <a:buFont typeface="Calibri"/>
              <a:buNone/>
              <a:defRPr b="1" i="0" sz="4000" u="none" cap="none" strike="noStrike">
                <a:solidFill>
                  <a:srgbClr val="FFFFFF"/>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3" name="Google Shape;23;p8"/>
          <p:cNvSpPr txBox="1"/>
          <p:nvPr>
            <p:ph idx="1" type="body"/>
          </p:nvPr>
        </p:nvSpPr>
        <p:spPr>
          <a:xfrm>
            <a:off x="1300873" y="2035728"/>
            <a:ext cx="9590253" cy="26350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0"/>
              </a:spcBef>
              <a:spcAft>
                <a:spcPts val="0"/>
              </a:spcAft>
              <a:buClr>
                <a:schemeClr val="dk1"/>
              </a:buClr>
              <a:buSzPts val="2500"/>
              <a:buFont typeface="Arial"/>
              <a:buNone/>
              <a:defRPr b="0" i="0" sz="25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4" name="Google Shape;24;p8"/>
          <p:cNvSpPr txBox="1"/>
          <p:nvPr>
            <p:ph idx="2" type="body"/>
          </p:nvPr>
        </p:nvSpPr>
        <p:spPr>
          <a:xfrm>
            <a:off x="1300874" y="1447800"/>
            <a:ext cx="9590253" cy="58792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0090"/>
              </a:buClr>
              <a:buSzPts val="3200"/>
              <a:buFont typeface="Arial"/>
              <a:buNone/>
              <a:defRPr b="1" i="0" sz="3200" u="none" cap="none" strike="noStrike">
                <a:solidFill>
                  <a:srgbClr val="00009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 name="Google Shape;25;p8"/>
          <p:cNvSpPr txBox="1"/>
          <p:nvPr>
            <p:ph idx="3" type="body"/>
          </p:nvPr>
        </p:nvSpPr>
        <p:spPr>
          <a:xfrm>
            <a:off x="1300872" y="4670753"/>
            <a:ext cx="9590253" cy="977394"/>
          </a:xfrm>
          <a:prstGeom prst="rect">
            <a:avLst/>
          </a:prstGeom>
          <a:noFill/>
          <a:ln>
            <a:noFill/>
          </a:ln>
        </p:spPr>
        <p:txBody>
          <a:bodyPr anchorCtr="0" anchor="t" bIns="45700" lIns="91425" spcFirstLastPara="1" rIns="91425" wrap="square" tIns="45700">
            <a:noAutofit/>
          </a:bodyPr>
          <a:lstStyle>
            <a:lvl1pPr indent="-387350" lvl="0" marL="457200" marR="0" rtl="0" algn="l">
              <a:lnSpc>
                <a:spcPct val="90000"/>
              </a:lnSpc>
              <a:spcBef>
                <a:spcPts val="1000"/>
              </a:spcBef>
              <a:spcAft>
                <a:spcPts val="0"/>
              </a:spcAft>
              <a:buClr>
                <a:srgbClr val="FF0000"/>
              </a:buClr>
              <a:buSzPts val="2500"/>
              <a:buFont typeface="Noto Sans Symbols"/>
              <a:buChar char="▪"/>
              <a:defRPr b="0" i="0" sz="25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26" name="Shape 26"/>
        <p:cNvGrpSpPr/>
        <p:nvPr/>
      </p:nvGrpSpPr>
      <p:grpSpPr>
        <a:xfrm>
          <a:off x="0" y="0"/>
          <a:ext cx="0" cy="0"/>
          <a:chOff x="0" y="0"/>
          <a:chExt cx="0" cy="0"/>
        </a:xfrm>
      </p:grpSpPr>
      <p:sp>
        <p:nvSpPr>
          <p:cNvPr id="27" name="Google Shape;27;p9"/>
          <p:cNvSpPr txBox="1"/>
          <p:nvPr>
            <p:ph type="title"/>
          </p:nvPr>
        </p:nvSpPr>
        <p:spPr>
          <a:xfrm>
            <a:off x="75531" y="166636"/>
            <a:ext cx="12116469" cy="798006"/>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rgbClr val="FFFFFF"/>
              </a:buClr>
              <a:buSzPts val="4000"/>
              <a:buFont typeface="Calibri"/>
              <a:buNone/>
              <a:defRPr b="1" i="0" sz="4000" u="none" cap="none" strike="noStrike">
                <a:solidFill>
                  <a:srgbClr val="FFFFFF"/>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8" name="Google Shape;28;p9"/>
          <p:cNvSpPr txBox="1"/>
          <p:nvPr>
            <p:ph idx="1" type="body"/>
          </p:nvPr>
        </p:nvSpPr>
        <p:spPr>
          <a:xfrm>
            <a:off x="1300873" y="2035728"/>
            <a:ext cx="9590253" cy="26350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0"/>
              </a:spcBef>
              <a:spcAft>
                <a:spcPts val="0"/>
              </a:spcAft>
              <a:buClr>
                <a:schemeClr val="dk1"/>
              </a:buClr>
              <a:buSzPts val="2500"/>
              <a:buFont typeface="Arial"/>
              <a:buNone/>
              <a:defRPr b="0" i="0" sz="25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9"/>
          <p:cNvSpPr txBox="1"/>
          <p:nvPr>
            <p:ph idx="2" type="body"/>
          </p:nvPr>
        </p:nvSpPr>
        <p:spPr>
          <a:xfrm>
            <a:off x="1300874" y="1447800"/>
            <a:ext cx="9590253" cy="58792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0090"/>
              </a:buClr>
              <a:buSzPts val="3200"/>
              <a:buFont typeface="Arial"/>
              <a:buNone/>
              <a:defRPr b="1" i="0" sz="3200" u="none" cap="none" strike="noStrike">
                <a:solidFill>
                  <a:srgbClr val="00009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9"/>
          <p:cNvSpPr txBox="1"/>
          <p:nvPr>
            <p:ph idx="3" type="body"/>
          </p:nvPr>
        </p:nvSpPr>
        <p:spPr>
          <a:xfrm>
            <a:off x="1300872" y="4670753"/>
            <a:ext cx="9590253" cy="977394"/>
          </a:xfrm>
          <a:prstGeom prst="rect">
            <a:avLst/>
          </a:prstGeom>
          <a:noFill/>
          <a:ln>
            <a:noFill/>
          </a:ln>
        </p:spPr>
        <p:txBody>
          <a:bodyPr anchorCtr="0" anchor="t" bIns="45700" lIns="91425" spcFirstLastPara="1" rIns="91425" wrap="square" tIns="45700">
            <a:noAutofit/>
          </a:bodyPr>
          <a:lstStyle>
            <a:lvl1pPr indent="-387350" lvl="0" marL="457200" marR="0" rtl="0" algn="l">
              <a:lnSpc>
                <a:spcPct val="90000"/>
              </a:lnSpc>
              <a:spcBef>
                <a:spcPts val="1000"/>
              </a:spcBef>
              <a:spcAft>
                <a:spcPts val="0"/>
              </a:spcAft>
              <a:buClr>
                <a:srgbClr val="FF0000"/>
              </a:buClr>
              <a:buSzPts val="2500"/>
              <a:buFont typeface="Noto Sans Symbols"/>
              <a:buChar char="▪"/>
              <a:defRPr b="0" i="0" sz="25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3.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1.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1.png"/><Relationship Id="rId4" Type="http://schemas.openxmlformats.org/officeDocument/2006/relationships/image" Target="../media/image13.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1.pn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3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6.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2.png"/><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1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3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1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2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2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hyperlink" Target="https://docs.google.com/document/d/1ENNAEZyx--pMQAo0_mYlxP5n55s98VCesNgEsVL4S8s/edit?usp=sharing" TargetMode="External"/><Relationship Id="rId4" Type="http://schemas.openxmlformats.org/officeDocument/2006/relationships/image" Target="../media/image2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1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hyperlink" Target="https://www.cde.ca.gov/re/mo/castandards.asp" TargetMode="External"/><Relationship Id="rId4" Type="http://schemas.openxmlformats.org/officeDocument/2006/relationships/hyperlink" Target="https://www.cde.ca.gov/ci/hs/cf/hssframework.asp" TargetMode="External"/><Relationship Id="rId5" Type="http://schemas.openxmlformats.org/officeDocument/2006/relationships/hyperlink" Target="https://chssp.ucdavis.edu/resources" TargetMode="External"/><Relationship Id="rId6" Type="http://schemas.openxmlformats.org/officeDocument/2006/relationships/hyperlink" Target="https://ucdavis.app.box.com/v/guidingquestions" TargetMode="External"/><Relationship Id="rId7" Type="http://schemas.openxmlformats.org/officeDocument/2006/relationships/hyperlink" Target="https://artsandculture.google.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hyperlink" Target="https://www.cde.ca.gov/re/mo/castandards.asp" TargetMode="External"/><Relationship Id="rId4" Type="http://schemas.openxmlformats.org/officeDocument/2006/relationships/hyperlink" Target="https://www.cde.ca.gov/ci/vp/cf/" TargetMode="External"/><Relationship Id="rId5" Type="http://schemas.openxmlformats.org/officeDocument/2006/relationships/hyperlink" Target="https://www.caea-arteducation.org/resources" TargetMode="External"/><Relationship Id="rId6" Type="http://schemas.openxmlformats.org/officeDocument/2006/relationships/hyperlink" Target="https://www.kennedy-center.org/education/resources-for-educators/classroom-resources/" TargetMode="External"/><Relationship Id="rId7" Type="http://schemas.openxmlformats.org/officeDocument/2006/relationships/hyperlink" Target="https://artsandculture.google.com/" TargetMode="External"/><Relationship Id="rId8" Type="http://schemas.openxmlformats.org/officeDocument/2006/relationships/hyperlink" Target="https://tealarts.lacoe.edu/"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hyperlink" Target="http://www.loc.gov/pictures/" TargetMode="External"/><Relationship Id="rId4" Type="http://schemas.openxmlformats.org/officeDocument/2006/relationships/hyperlink" Target="https://www.si.edu/openaccess" TargetMode="External"/><Relationship Id="rId9" Type="http://schemas.openxmlformats.org/officeDocument/2006/relationships/hyperlink" Target="https://www.nga.gov/" TargetMode="External"/><Relationship Id="rId5" Type="http://schemas.openxmlformats.org/officeDocument/2006/relationships/hyperlink" Target="https://commons.wikimedia.org/" TargetMode="External"/><Relationship Id="rId6" Type="http://schemas.openxmlformats.org/officeDocument/2006/relationships/hyperlink" Target="https://artsandculture.google.com/" TargetMode="External"/><Relationship Id="rId7" Type="http://schemas.openxmlformats.org/officeDocument/2006/relationships/hyperlink" Target="https://www.metmuseum.org/" TargetMode="External"/><Relationship Id="rId8" Type="http://schemas.openxmlformats.org/officeDocument/2006/relationships/hyperlink" Target="https://www.sfmoma.org/"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15.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2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26.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2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2.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29.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12.png"/><Relationship Id="rId4" Type="http://schemas.openxmlformats.org/officeDocument/2006/relationships/image" Target="../media/image32.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3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4" name="Shape 34"/>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gd9a2a3bcfc_0_12"/>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Arts Integration</a:t>
            </a:r>
            <a:r>
              <a:rPr lang="en-US" sz="4100">
                <a:solidFill>
                  <a:schemeClr val="lt1"/>
                </a:solidFill>
              </a:rPr>
              <a:t> Relies on Constructivism</a:t>
            </a:r>
            <a:endParaRPr b="0"/>
          </a:p>
        </p:txBody>
      </p:sp>
      <p:sp>
        <p:nvSpPr>
          <p:cNvPr id="100" name="Google Shape;100;gd9a2a3bcfc_0_12"/>
          <p:cNvSpPr txBox="1"/>
          <p:nvPr/>
        </p:nvSpPr>
        <p:spPr>
          <a:xfrm>
            <a:off x="291475" y="1150625"/>
            <a:ext cx="6611400" cy="5500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800"/>
              </a:spcBef>
              <a:spcAft>
                <a:spcPts val="0"/>
              </a:spcAft>
              <a:buNone/>
            </a:pPr>
            <a:r>
              <a:rPr b="1" lang="en-US" sz="2500">
                <a:solidFill>
                  <a:schemeClr val="dk1"/>
                </a:solidFill>
                <a:latin typeface="Calibri"/>
                <a:ea typeface="Calibri"/>
                <a:cs typeface="Calibri"/>
                <a:sym typeface="Calibri"/>
              </a:rPr>
              <a:t>Constructivism</a:t>
            </a:r>
            <a:r>
              <a:rPr lang="en-US" sz="2500">
                <a:solidFill>
                  <a:schemeClr val="dk1"/>
                </a:solidFill>
                <a:latin typeface="Calibri"/>
                <a:ea typeface="Calibri"/>
                <a:cs typeface="Calibri"/>
                <a:sym typeface="Calibri"/>
              </a:rPr>
              <a:t> is a theory about how </a:t>
            </a:r>
            <a:r>
              <a:rPr lang="en-US" sz="2500">
                <a:solidFill>
                  <a:schemeClr val="dk1"/>
                </a:solidFill>
                <a:latin typeface="Calibri"/>
                <a:ea typeface="Calibri"/>
                <a:cs typeface="Calibri"/>
                <a:sym typeface="Calibri"/>
              </a:rPr>
              <a:t>people</a:t>
            </a:r>
            <a:r>
              <a:rPr lang="en-US" sz="2500">
                <a:solidFill>
                  <a:schemeClr val="dk1"/>
                </a:solidFill>
                <a:latin typeface="Calibri"/>
                <a:ea typeface="Calibri"/>
                <a:cs typeface="Calibri"/>
                <a:sym typeface="Calibri"/>
              </a:rPr>
              <a:t> learn based on observation and scientific study.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t/>
            </a:r>
            <a:endParaRPr sz="600">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rPr lang="en-US" sz="2500">
                <a:solidFill>
                  <a:schemeClr val="dk1"/>
                </a:solidFill>
                <a:latin typeface="Calibri"/>
                <a:ea typeface="Calibri"/>
                <a:cs typeface="Calibri"/>
                <a:sym typeface="Calibri"/>
              </a:rPr>
              <a:t>In constructivist theory people create their own understanding </a:t>
            </a:r>
            <a:r>
              <a:rPr lang="en-US" sz="2500">
                <a:solidFill>
                  <a:schemeClr val="dk1"/>
                </a:solidFill>
                <a:latin typeface="Calibri"/>
                <a:ea typeface="Calibri"/>
                <a:cs typeface="Calibri"/>
                <a:sym typeface="Calibri"/>
              </a:rPr>
              <a:t>through experiences and through reflecting on experiences.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t/>
            </a:r>
            <a:endParaRPr sz="900">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rPr lang="en-US" sz="2500">
                <a:solidFill>
                  <a:schemeClr val="dk1"/>
                </a:solidFill>
                <a:latin typeface="Calibri"/>
                <a:ea typeface="Calibri"/>
                <a:cs typeface="Calibri"/>
                <a:sym typeface="Calibri"/>
              </a:rPr>
              <a:t>Constructivist theory in the classroom:</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Encourages active techniques like experiments and real-world problem solving</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Encourages consistent reflection on learning</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1000"/>
              </a:spcAft>
              <a:buClr>
                <a:schemeClr val="dk1"/>
              </a:buClr>
              <a:buSzPts val="2500"/>
              <a:buFont typeface="Calibri"/>
              <a:buChar char="-"/>
            </a:pPr>
            <a:r>
              <a:rPr lang="en-US" sz="2500">
                <a:solidFill>
                  <a:schemeClr val="dk1"/>
                </a:solidFill>
                <a:latin typeface="Calibri"/>
                <a:ea typeface="Calibri"/>
                <a:cs typeface="Calibri"/>
                <a:sym typeface="Calibri"/>
              </a:rPr>
              <a:t>In ideal conditions, the students learn how to learn</a:t>
            </a:r>
            <a:endParaRPr sz="2500">
              <a:solidFill>
                <a:schemeClr val="dk1"/>
              </a:solidFill>
              <a:latin typeface="Calibri"/>
              <a:ea typeface="Calibri"/>
              <a:cs typeface="Calibri"/>
              <a:sym typeface="Calibri"/>
            </a:endParaRPr>
          </a:p>
        </p:txBody>
      </p:sp>
      <p:pic>
        <p:nvPicPr>
          <p:cNvPr id="101" name="Google Shape;101;gd9a2a3bcfc_0_12"/>
          <p:cNvPicPr preferRelativeResize="0"/>
          <p:nvPr/>
        </p:nvPicPr>
        <p:blipFill>
          <a:blip r:embed="rId3">
            <a:alphaModFix/>
          </a:blip>
          <a:stretch>
            <a:fillRect/>
          </a:stretch>
        </p:blipFill>
        <p:spPr>
          <a:xfrm>
            <a:off x="6902875" y="1862111"/>
            <a:ext cx="4984325" cy="3322883"/>
          </a:xfrm>
          <a:prstGeom prst="rect">
            <a:avLst/>
          </a:prstGeom>
          <a:noFill/>
          <a:ln cap="flat" cmpd="sng" w="38100">
            <a:solidFill>
              <a:schemeClr val="dk1"/>
            </a:solidFill>
            <a:prstDash val="solid"/>
            <a:round/>
            <a:headEnd len="sm" w="sm" type="none"/>
            <a:tailEnd len="sm" w="sm" type="none"/>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gd9a2a3bcfc_0_18"/>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Pedagogical</a:t>
            </a:r>
            <a:r>
              <a:rPr lang="en-US" sz="4100">
                <a:solidFill>
                  <a:schemeClr val="lt1"/>
                </a:solidFill>
              </a:rPr>
              <a:t> Research Supports Arts Integration</a:t>
            </a:r>
            <a:endParaRPr b="0"/>
          </a:p>
        </p:txBody>
      </p:sp>
      <p:sp>
        <p:nvSpPr>
          <p:cNvPr id="107" name="Google Shape;107;gd9a2a3bcfc_0_18"/>
          <p:cNvSpPr txBox="1"/>
          <p:nvPr/>
        </p:nvSpPr>
        <p:spPr>
          <a:xfrm>
            <a:off x="291475" y="1426800"/>
            <a:ext cx="6611400" cy="55002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8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“The arts and regular </a:t>
            </a:r>
            <a:r>
              <a:rPr lang="en-US" sz="2500">
                <a:solidFill>
                  <a:schemeClr val="dk1"/>
                </a:solidFill>
                <a:latin typeface="Calibri"/>
                <a:ea typeface="Calibri"/>
                <a:cs typeface="Calibri"/>
                <a:sym typeface="Calibri"/>
              </a:rPr>
              <a:t>classroom</a:t>
            </a:r>
            <a:r>
              <a:rPr lang="en-US" sz="2500">
                <a:solidFill>
                  <a:schemeClr val="dk1"/>
                </a:solidFill>
                <a:latin typeface="Calibri"/>
                <a:ea typeface="Calibri"/>
                <a:cs typeface="Calibri"/>
                <a:sym typeface="Calibri"/>
              </a:rPr>
              <a:t> curricula naturally complement one another.”</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[W]hen the arts become a vehicle for learning classroom content, the whole child is involved. Children are immersed intellectually, emotionally, physically, and therefore rigorously in the learning experience.”</a:t>
            </a:r>
            <a:endParaRPr sz="2500">
              <a:solidFill>
                <a:schemeClr val="dk1"/>
              </a:solidFill>
              <a:latin typeface="Calibri"/>
              <a:ea typeface="Calibri"/>
              <a:cs typeface="Calibri"/>
              <a:sym typeface="Calibri"/>
            </a:endParaRPr>
          </a:p>
        </p:txBody>
      </p:sp>
      <p:sp>
        <p:nvSpPr>
          <p:cNvPr id="108" name="Google Shape;108;gd9a2a3bcfc_0_18"/>
          <p:cNvSpPr txBox="1"/>
          <p:nvPr/>
        </p:nvSpPr>
        <p:spPr>
          <a:xfrm>
            <a:off x="7472050" y="1426800"/>
            <a:ext cx="4195200" cy="4004400"/>
          </a:xfrm>
          <a:prstGeom prst="rect">
            <a:avLst/>
          </a:prstGeom>
          <a:solidFill>
            <a:srgbClr val="C9DAF8"/>
          </a:solidFill>
          <a:ln cap="flat" cmpd="sng" w="9525">
            <a:solidFill>
              <a:schemeClr val="dk1"/>
            </a:solidFill>
            <a:prstDash val="solid"/>
            <a:round/>
            <a:headEnd len="sm" w="sm" type="none"/>
            <a:tailEnd len="sm" w="sm" type="none"/>
          </a:ln>
        </p:spPr>
        <p:txBody>
          <a:bodyPr anchorCtr="0" anchor="t" bIns="34275" lIns="68575" spcFirstLastPara="1" rIns="68575" wrap="square" tIns="34275">
            <a:noAutofit/>
          </a:bodyPr>
          <a:lstStyle/>
          <a:p>
            <a:pPr indent="0" lvl="0" marL="0" marR="0" rtl="0" algn="ctr">
              <a:spcBef>
                <a:spcPts val="0"/>
              </a:spcBef>
              <a:spcAft>
                <a:spcPts val="0"/>
              </a:spcAft>
              <a:buNone/>
            </a:pPr>
            <a:r>
              <a:rPr b="1" lang="en-US" sz="2300">
                <a:solidFill>
                  <a:srgbClr val="000000"/>
                </a:solidFill>
                <a:latin typeface="Calibri"/>
                <a:ea typeface="Calibri"/>
                <a:cs typeface="Calibri"/>
                <a:sym typeface="Calibri"/>
              </a:rPr>
              <a:t>3rd Grade Writing Standard</a:t>
            </a:r>
            <a:endParaRPr sz="2300"/>
          </a:p>
          <a:p>
            <a:pPr indent="0" lvl="0" marL="0" marR="0" rtl="0" algn="l">
              <a:spcBef>
                <a:spcPts val="0"/>
              </a:spcBef>
              <a:spcAft>
                <a:spcPts val="0"/>
              </a:spcAft>
              <a:buNone/>
            </a:pPr>
            <a:r>
              <a:rPr b="1" lang="en-US" sz="2300">
                <a:solidFill>
                  <a:srgbClr val="000000"/>
                </a:solidFill>
                <a:latin typeface="Calibri"/>
                <a:ea typeface="Calibri"/>
                <a:cs typeface="Calibri"/>
                <a:sym typeface="Calibri"/>
              </a:rPr>
              <a:t>W 3.3 </a:t>
            </a:r>
            <a:r>
              <a:rPr lang="en-US" sz="2300">
                <a:solidFill>
                  <a:srgbClr val="000000"/>
                </a:solidFill>
                <a:latin typeface="Calibri"/>
                <a:ea typeface="Calibri"/>
                <a:cs typeface="Calibri"/>
                <a:sym typeface="Calibri"/>
              </a:rPr>
              <a:t>Write narratives to develop real or</a:t>
            </a:r>
            <a:r>
              <a:rPr lang="en-US" sz="2300">
                <a:solidFill>
                  <a:srgbClr val="000000"/>
                </a:solidFill>
                <a:highlight>
                  <a:srgbClr val="FFFF00"/>
                </a:highlight>
                <a:latin typeface="Calibri"/>
                <a:ea typeface="Calibri"/>
                <a:cs typeface="Calibri"/>
                <a:sym typeface="Calibri"/>
              </a:rPr>
              <a:t> imagined experiences</a:t>
            </a:r>
            <a:r>
              <a:rPr lang="en-US" sz="2300">
                <a:solidFill>
                  <a:srgbClr val="000000"/>
                </a:solidFill>
                <a:latin typeface="Calibri"/>
                <a:ea typeface="Calibri"/>
                <a:cs typeface="Calibri"/>
                <a:sym typeface="Calibri"/>
              </a:rPr>
              <a:t> or events using effective technique, descriptive details, and clear event sequences</a:t>
            </a:r>
            <a:endParaRPr sz="2300">
              <a:solidFill>
                <a:srgbClr val="000000"/>
              </a:solidFill>
              <a:highlight>
                <a:srgbClr val="FFFF00"/>
              </a:highlight>
              <a:latin typeface="Calibri"/>
              <a:ea typeface="Calibri"/>
              <a:cs typeface="Calibri"/>
              <a:sym typeface="Calibri"/>
            </a:endParaRPr>
          </a:p>
          <a:p>
            <a:pPr indent="0" lvl="0" marL="0" marR="0" rtl="0" algn="l">
              <a:spcBef>
                <a:spcPts val="0"/>
              </a:spcBef>
              <a:spcAft>
                <a:spcPts val="0"/>
              </a:spcAft>
              <a:buNone/>
            </a:pPr>
            <a:r>
              <a:rPr b="1" lang="en-US" sz="1400">
                <a:solidFill>
                  <a:srgbClr val="000000"/>
                </a:solidFill>
                <a:latin typeface="Calibri"/>
                <a:ea typeface="Calibri"/>
                <a:cs typeface="Calibri"/>
                <a:sym typeface="Calibri"/>
              </a:rPr>
              <a:t>_____________________________________________</a:t>
            </a:r>
            <a:endParaRPr b="1">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a:solidFill>
                <a:srgbClr val="000000"/>
              </a:solidFill>
              <a:latin typeface="Calibri"/>
              <a:ea typeface="Calibri"/>
              <a:cs typeface="Calibri"/>
              <a:sym typeface="Calibri"/>
            </a:endParaRPr>
          </a:p>
          <a:p>
            <a:pPr indent="0" lvl="0" marL="0" marR="0" rtl="0" algn="ctr">
              <a:spcBef>
                <a:spcPts val="0"/>
              </a:spcBef>
              <a:spcAft>
                <a:spcPts val="0"/>
              </a:spcAft>
              <a:buNone/>
            </a:pPr>
            <a:r>
              <a:rPr b="1" lang="en-US" sz="2400">
                <a:solidFill>
                  <a:srgbClr val="000000"/>
                </a:solidFill>
                <a:latin typeface="Calibri"/>
                <a:ea typeface="Calibri"/>
                <a:cs typeface="Calibri"/>
                <a:sym typeface="Calibri"/>
              </a:rPr>
              <a:t>3rd Grade Visual Arts</a:t>
            </a:r>
            <a:endParaRPr sz="2400"/>
          </a:p>
          <a:p>
            <a:pPr indent="0" lvl="0" marL="0" marR="0" rtl="0" algn="l">
              <a:spcBef>
                <a:spcPts val="0"/>
              </a:spcBef>
              <a:spcAft>
                <a:spcPts val="0"/>
              </a:spcAft>
              <a:buNone/>
            </a:pPr>
            <a:r>
              <a:rPr b="1" lang="en-US" sz="2400">
                <a:solidFill>
                  <a:srgbClr val="000000"/>
                </a:solidFill>
                <a:latin typeface="Calibri"/>
                <a:ea typeface="Calibri"/>
                <a:cs typeface="Calibri"/>
                <a:sym typeface="Calibri"/>
              </a:rPr>
              <a:t>3.VA.Cr1.1 </a:t>
            </a:r>
            <a:r>
              <a:rPr lang="en-US" sz="2400">
                <a:solidFill>
                  <a:srgbClr val="000000"/>
                </a:solidFill>
                <a:latin typeface="Calibri"/>
                <a:ea typeface="Calibri"/>
                <a:cs typeface="Calibri"/>
                <a:sym typeface="Calibri"/>
              </a:rPr>
              <a:t>Elaborate on an </a:t>
            </a:r>
            <a:r>
              <a:rPr lang="en-US" sz="2400">
                <a:solidFill>
                  <a:srgbClr val="000000"/>
                </a:solidFill>
                <a:highlight>
                  <a:srgbClr val="FFFF00"/>
                </a:highlight>
                <a:latin typeface="Calibri"/>
                <a:ea typeface="Calibri"/>
                <a:cs typeface="Calibri"/>
                <a:sym typeface="Calibri"/>
              </a:rPr>
              <a:t>imaginative ideas.</a:t>
            </a:r>
            <a:endParaRPr sz="2400">
              <a:solidFill>
                <a:srgbClr val="000000"/>
              </a:solidFill>
              <a:highlight>
                <a:srgbClr val="FFFF00"/>
              </a:highlight>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gd9a2a3bcfc_0_32"/>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Arts Integration Definition</a:t>
            </a:r>
            <a:endParaRPr b="0"/>
          </a:p>
        </p:txBody>
      </p:sp>
      <p:pic>
        <p:nvPicPr>
          <p:cNvPr id="114" name="Google Shape;114;gd9a2a3bcfc_0_32"/>
          <p:cNvPicPr preferRelativeResize="0"/>
          <p:nvPr/>
        </p:nvPicPr>
        <p:blipFill rotWithShape="1">
          <a:blip r:embed="rId3">
            <a:alphaModFix/>
          </a:blip>
          <a:srcRect b="0" l="0" r="0" t="4214"/>
          <a:stretch/>
        </p:blipFill>
        <p:spPr>
          <a:xfrm>
            <a:off x="1506550" y="1056325"/>
            <a:ext cx="7838600" cy="5801675"/>
          </a:xfrm>
          <a:prstGeom prst="rect">
            <a:avLst/>
          </a:prstGeom>
          <a:noFill/>
          <a:ln cap="flat" cmpd="sng" w="38100">
            <a:solidFill>
              <a:schemeClr val="lt1"/>
            </a:solidFill>
            <a:prstDash val="solid"/>
            <a:round/>
            <a:headEnd len="sm" w="sm" type="none"/>
            <a:tailEnd len="sm" w="sm" type="none"/>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gd9a2a3bcfc_0_50"/>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Discussion Point</a:t>
            </a:r>
            <a:endParaRPr b="0"/>
          </a:p>
        </p:txBody>
      </p:sp>
      <p:sp>
        <p:nvSpPr>
          <p:cNvPr id="120" name="Google Shape;120;gd9a2a3bcfc_0_50"/>
          <p:cNvSpPr txBox="1"/>
          <p:nvPr/>
        </p:nvSpPr>
        <p:spPr>
          <a:xfrm>
            <a:off x="288275" y="1672275"/>
            <a:ext cx="6357000" cy="5500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800"/>
              </a:spcBef>
              <a:spcAft>
                <a:spcPts val="0"/>
              </a:spcAft>
              <a:buNone/>
            </a:pPr>
            <a:r>
              <a:rPr b="1" lang="en-US" sz="2500">
                <a:solidFill>
                  <a:schemeClr val="dk1"/>
                </a:solidFill>
                <a:latin typeface="Calibri"/>
                <a:ea typeface="Calibri"/>
                <a:cs typeface="Calibri"/>
                <a:sym typeface="Calibri"/>
              </a:rPr>
              <a:t>Discussion Point</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1000"/>
              </a:spcAft>
              <a:buNone/>
            </a:pPr>
            <a:r>
              <a:rPr lang="en-US" sz="2500">
                <a:solidFill>
                  <a:schemeClr val="dk1"/>
                </a:solidFill>
                <a:latin typeface="Calibri"/>
                <a:ea typeface="Calibri"/>
                <a:cs typeface="Calibri"/>
                <a:sym typeface="Calibri"/>
              </a:rPr>
              <a:t>What are your initial thoughts about the definition of arts integration?</a:t>
            </a:r>
            <a:endParaRPr sz="2500">
              <a:solidFill>
                <a:schemeClr val="dk1"/>
              </a:solidFill>
              <a:latin typeface="Calibri"/>
              <a:ea typeface="Calibri"/>
              <a:cs typeface="Calibri"/>
              <a:sym typeface="Calibri"/>
            </a:endParaRPr>
          </a:p>
        </p:txBody>
      </p:sp>
      <p:pic>
        <p:nvPicPr>
          <p:cNvPr id="121" name="Google Shape;121;gd9a2a3bcfc_0_50"/>
          <p:cNvPicPr preferRelativeResize="0"/>
          <p:nvPr/>
        </p:nvPicPr>
        <p:blipFill rotWithShape="1">
          <a:blip r:embed="rId3">
            <a:alphaModFix/>
          </a:blip>
          <a:srcRect b="20855" l="11911" r="13964" t="5760"/>
          <a:stretch/>
        </p:blipFill>
        <p:spPr>
          <a:xfrm>
            <a:off x="6800125" y="1244300"/>
            <a:ext cx="4720950" cy="467374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gd9a2a3bcfc_0_56"/>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Breaking Down the Arts Integration Checklist</a:t>
            </a:r>
            <a:endParaRPr b="0"/>
          </a:p>
        </p:txBody>
      </p:sp>
      <p:pic>
        <p:nvPicPr>
          <p:cNvPr id="127" name="Google Shape;127;gd9a2a3bcfc_0_56"/>
          <p:cNvPicPr preferRelativeResize="0"/>
          <p:nvPr/>
        </p:nvPicPr>
        <p:blipFill rotWithShape="1">
          <a:blip r:embed="rId3">
            <a:alphaModFix/>
          </a:blip>
          <a:srcRect b="0" l="0" r="0" t="4214"/>
          <a:stretch/>
        </p:blipFill>
        <p:spPr>
          <a:xfrm>
            <a:off x="0" y="1056325"/>
            <a:ext cx="7838600" cy="5801675"/>
          </a:xfrm>
          <a:prstGeom prst="rect">
            <a:avLst/>
          </a:prstGeom>
          <a:noFill/>
          <a:ln cap="flat" cmpd="sng" w="38100">
            <a:solidFill>
              <a:schemeClr val="lt1"/>
            </a:solidFill>
            <a:prstDash val="solid"/>
            <a:round/>
            <a:headEnd len="sm" w="sm" type="none"/>
            <a:tailEnd len="sm" w="sm" type="none"/>
          </a:ln>
        </p:spPr>
      </p:pic>
      <p:sp>
        <p:nvSpPr>
          <p:cNvPr id="128" name="Google Shape;128;gd9a2a3bcfc_0_56"/>
          <p:cNvSpPr txBox="1"/>
          <p:nvPr/>
        </p:nvSpPr>
        <p:spPr>
          <a:xfrm>
            <a:off x="7838600" y="1207075"/>
            <a:ext cx="3915600" cy="5500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800"/>
              </a:spcBef>
              <a:spcAft>
                <a:spcPts val="0"/>
              </a:spcAft>
              <a:buNone/>
            </a:pPr>
            <a:r>
              <a:rPr lang="en-US" sz="2500">
                <a:solidFill>
                  <a:schemeClr val="dk1"/>
                </a:solidFill>
                <a:latin typeface="Calibri"/>
                <a:ea typeface="Calibri"/>
                <a:cs typeface="Calibri"/>
                <a:sym typeface="Calibri"/>
              </a:rPr>
              <a:t>The Kennedy Center definition of Arts Integration provides a checklist for teachers.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1000"/>
              </a:spcAft>
              <a:buNone/>
            </a:pPr>
            <a:r>
              <a:rPr lang="en-US" sz="2500">
                <a:solidFill>
                  <a:schemeClr val="dk1"/>
                </a:solidFill>
                <a:latin typeface="Calibri"/>
                <a:ea typeface="Calibri"/>
                <a:cs typeface="Calibri"/>
                <a:sym typeface="Calibri"/>
              </a:rPr>
              <a:t>The following slides will examine each item on the checklist. </a:t>
            </a:r>
            <a:endParaRPr sz="25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gd9a2a3bcfc_0_62"/>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Arts Integration Definition: Approach to Teaching</a:t>
            </a:r>
            <a:endParaRPr b="0"/>
          </a:p>
        </p:txBody>
      </p:sp>
      <p:sp>
        <p:nvSpPr>
          <p:cNvPr id="134" name="Google Shape;134;gd9a2a3bcfc_0_62"/>
          <p:cNvSpPr txBox="1"/>
          <p:nvPr/>
        </p:nvSpPr>
        <p:spPr>
          <a:xfrm>
            <a:off x="291825" y="3459050"/>
            <a:ext cx="11365200" cy="3713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800"/>
              </a:spcBef>
              <a:spcAft>
                <a:spcPts val="0"/>
              </a:spcAft>
              <a:buNone/>
            </a:pPr>
            <a:r>
              <a:rPr lang="en-US" sz="2500">
                <a:solidFill>
                  <a:schemeClr val="dk1"/>
                </a:solidFill>
                <a:latin typeface="Calibri"/>
                <a:ea typeface="Calibri"/>
                <a:cs typeface="Calibri"/>
                <a:sym typeface="Calibri"/>
              </a:rPr>
              <a:t>Remember, in constructivism people construct their own understanding:</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Through experiences</a:t>
            </a:r>
            <a:endParaRPr sz="2500">
              <a:solidFill>
                <a:schemeClr val="dk1"/>
              </a:solidFill>
              <a:latin typeface="Calibri"/>
              <a:ea typeface="Calibri"/>
              <a:cs typeface="Calibri"/>
              <a:sym typeface="Calibri"/>
            </a:endParaRPr>
          </a:p>
          <a:p>
            <a:pPr indent="-387350" lvl="0" marL="457200" rtl="0" algn="l">
              <a:lnSpc>
                <a:spcPct val="90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Through reflecting on experiences</a:t>
            </a:r>
            <a:endParaRPr sz="2500">
              <a:solidFill>
                <a:schemeClr val="dk1"/>
              </a:solidFill>
              <a:latin typeface="Calibri"/>
              <a:ea typeface="Calibri"/>
              <a:cs typeface="Calibri"/>
              <a:sym typeface="Calibri"/>
            </a:endParaRPr>
          </a:p>
          <a:p>
            <a:pPr indent="-387350" lvl="0" marL="457200" rtl="0" algn="l">
              <a:lnSpc>
                <a:spcPct val="90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Through “learning to learn”</a:t>
            </a:r>
            <a:endParaRPr sz="2500">
              <a:solidFill>
                <a:schemeClr val="dk1"/>
              </a:solidFill>
              <a:latin typeface="Calibri"/>
              <a:ea typeface="Calibri"/>
              <a:cs typeface="Calibri"/>
              <a:sym typeface="Calibri"/>
            </a:endParaRPr>
          </a:p>
        </p:txBody>
      </p:sp>
      <p:pic>
        <p:nvPicPr>
          <p:cNvPr id="135" name="Google Shape;135;gd9a2a3bcfc_0_62"/>
          <p:cNvPicPr preferRelativeResize="0"/>
          <p:nvPr/>
        </p:nvPicPr>
        <p:blipFill rotWithShape="1">
          <a:blip r:embed="rId3">
            <a:alphaModFix/>
          </a:blip>
          <a:srcRect b="74730" l="43031" r="5141" t="13269"/>
          <a:stretch/>
        </p:blipFill>
        <p:spPr>
          <a:xfrm>
            <a:off x="75525" y="1161500"/>
            <a:ext cx="11859799" cy="2100673"/>
          </a:xfrm>
          <a:prstGeom prst="rect">
            <a:avLst/>
          </a:prstGeom>
          <a:noFill/>
          <a:ln cap="flat" cmpd="sng" w="38100">
            <a:solidFill>
              <a:srgbClr val="000000"/>
            </a:solidFill>
            <a:prstDash val="solid"/>
            <a:round/>
            <a:headEnd len="sm" w="sm" type="none"/>
            <a:tailEnd len="sm" w="sm" type="none"/>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gd9a2a3bcfc_0_69"/>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Arts Integration Definition: Understanding</a:t>
            </a:r>
            <a:endParaRPr b="0"/>
          </a:p>
        </p:txBody>
      </p:sp>
      <p:sp>
        <p:nvSpPr>
          <p:cNvPr id="141" name="Google Shape;141;gd9a2a3bcfc_0_69"/>
          <p:cNvSpPr txBox="1"/>
          <p:nvPr/>
        </p:nvSpPr>
        <p:spPr>
          <a:xfrm>
            <a:off x="291825" y="3459050"/>
            <a:ext cx="5711700" cy="3713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800"/>
              </a:spcBef>
              <a:spcAft>
                <a:spcPts val="0"/>
              </a:spcAft>
              <a:buNone/>
            </a:pPr>
            <a:r>
              <a:rPr b="1" lang="en-US" sz="2500">
                <a:solidFill>
                  <a:schemeClr val="dk1"/>
                </a:solidFill>
                <a:latin typeface="Calibri"/>
                <a:ea typeface="Calibri"/>
                <a:cs typeface="Calibri"/>
                <a:sym typeface="Calibri"/>
              </a:rPr>
              <a:t>Discussion Point</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1000"/>
              </a:spcAft>
              <a:buNone/>
            </a:pPr>
            <a:r>
              <a:rPr lang="en-US" sz="2500">
                <a:solidFill>
                  <a:schemeClr val="dk1"/>
                </a:solidFill>
                <a:latin typeface="Calibri"/>
                <a:ea typeface="Calibri"/>
                <a:cs typeface="Calibri"/>
                <a:sym typeface="Calibri"/>
              </a:rPr>
              <a:t>What does “constructing and demonstrating understanding” look like?</a:t>
            </a:r>
            <a:endParaRPr sz="2500">
              <a:solidFill>
                <a:schemeClr val="dk1"/>
              </a:solidFill>
              <a:latin typeface="Calibri"/>
              <a:ea typeface="Calibri"/>
              <a:cs typeface="Calibri"/>
              <a:sym typeface="Calibri"/>
            </a:endParaRPr>
          </a:p>
        </p:txBody>
      </p:sp>
      <p:pic>
        <p:nvPicPr>
          <p:cNvPr id="142" name="Google Shape;142;gd9a2a3bcfc_0_69"/>
          <p:cNvPicPr preferRelativeResize="0"/>
          <p:nvPr/>
        </p:nvPicPr>
        <p:blipFill rotWithShape="1">
          <a:blip r:embed="rId3">
            <a:alphaModFix/>
          </a:blip>
          <a:srcRect b="61914" l="42991" r="5304" t="25678"/>
          <a:stretch/>
        </p:blipFill>
        <p:spPr>
          <a:xfrm>
            <a:off x="164900" y="1072050"/>
            <a:ext cx="11492124" cy="2130814"/>
          </a:xfrm>
          <a:prstGeom prst="rect">
            <a:avLst/>
          </a:prstGeom>
          <a:noFill/>
          <a:ln cap="flat" cmpd="sng" w="38100">
            <a:solidFill>
              <a:srgbClr val="000000"/>
            </a:solidFill>
            <a:prstDash val="solid"/>
            <a:round/>
            <a:headEnd len="sm" w="sm" type="none"/>
            <a:tailEnd len="sm" w="sm" type="none"/>
          </a:ln>
        </p:spPr>
      </p:pic>
      <p:pic>
        <p:nvPicPr>
          <p:cNvPr id="143" name="Google Shape;143;gd9a2a3bcfc_0_69"/>
          <p:cNvPicPr preferRelativeResize="0"/>
          <p:nvPr/>
        </p:nvPicPr>
        <p:blipFill rotWithShape="1">
          <a:blip r:embed="rId4">
            <a:alphaModFix/>
          </a:blip>
          <a:srcRect b="20855" l="11911" r="13964" t="5760"/>
          <a:stretch/>
        </p:blipFill>
        <p:spPr>
          <a:xfrm>
            <a:off x="8179500" y="3459050"/>
            <a:ext cx="2273051" cy="22503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gd9a2a3bcfc_0_77"/>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Arts Integration Definition: Art Form</a:t>
            </a:r>
            <a:endParaRPr b="0"/>
          </a:p>
        </p:txBody>
      </p:sp>
      <p:pic>
        <p:nvPicPr>
          <p:cNvPr id="149" name="Google Shape;149;gd9a2a3bcfc_0_77"/>
          <p:cNvPicPr preferRelativeResize="0"/>
          <p:nvPr/>
        </p:nvPicPr>
        <p:blipFill rotWithShape="1">
          <a:blip r:embed="rId3">
            <a:alphaModFix/>
          </a:blip>
          <a:srcRect b="50844" l="42834" r="4864" t="38491"/>
          <a:stretch/>
        </p:blipFill>
        <p:spPr>
          <a:xfrm>
            <a:off x="198075" y="1106025"/>
            <a:ext cx="11808676" cy="1860527"/>
          </a:xfrm>
          <a:prstGeom prst="rect">
            <a:avLst/>
          </a:prstGeom>
          <a:noFill/>
          <a:ln cap="flat" cmpd="sng" w="38100">
            <a:solidFill>
              <a:srgbClr val="000000"/>
            </a:solidFill>
            <a:prstDash val="solid"/>
            <a:round/>
            <a:headEnd len="sm" w="sm" type="none"/>
            <a:tailEnd len="sm" w="sm" type="none"/>
          </a:ln>
        </p:spPr>
      </p:pic>
      <p:sp>
        <p:nvSpPr>
          <p:cNvPr id="150" name="Google Shape;150;gd9a2a3bcfc_0_77"/>
          <p:cNvSpPr txBox="1"/>
          <p:nvPr/>
        </p:nvSpPr>
        <p:spPr>
          <a:xfrm>
            <a:off x="505525" y="3167650"/>
            <a:ext cx="4973400" cy="287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500"/>
              <a:t>Product-Based Learning</a:t>
            </a:r>
            <a:endParaRPr b="1" sz="2500"/>
          </a:p>
          <a:p>
            <a:pPr indent="-387350" lvl="0" marL="457200" rtl="0" algn="l">
              <a:spcBef>
                <a:spcPts val="0"/>
              </a:spcBef>
              <a:spcAft>
                <a:spcPts val="0"/>
              </a:spcAft>
              <a:buSzPts val="2500"/>
              <a:buChar char="-"/>
            </a:pPr>
            <a:r>
              <a:rPr lang="en-US" sz="2500"/>
              <a:t>Close-ended</a:t>
            </a:r>
            <a:endParaRPr sz="2500"/>
          </a:p>
          <a:p>
            <a:pPr indent="-387350" lvl="0" marL="457200" rtl="0" algn="l">
              <a:spcBef>
                <a:spcPts val="0"/>
              </a:spcBef>
              <a:spcAft>
                <a:spcPts val="0"/>
              </a:spcAft>
              <a:buSzPts val="2500"/>
              <a:buChar char="-"/>
            </a:pPr>
            <a:r>
              <a:rPr lang="en-US" sz="2500"/>
              <a:t>Directed</a:t>
            </a:r>
            <a:endParaRPr sz="2500"/>
          </a:p>
          <a:p>
            <a:pPr indent="-387350" lvl="0" marL="457200" rtl="0" algn="l">
              <a:spcBef>
                <a:spcPts val="0"/>
              </a:spcBef>
              <a:spcAft>
                <a:spcPts val="0"/>
              </a:spcAft>
              <a:buSzPts val="2500"/>
              <a:buChar char="-"/>
            </a:pPr>
            <a:r>
              <a:rPr lang="en-US" sz="2500"/>
              <a:t>Heavily </a:t>
            </a:r>
            <a:r>
              <a:rPr lang="en-US" sz="2500"/>
              <a:t>structured</a:t>
            </a:r>
            <a:r>
              <a:rPr lang="en-US" sz="2500"/>
              <a:t> </a:t>
            </a:r>
            <a:endParaRPr sz="2500"/>
          </a:p>
          <a:p>
            <a:pPr indent="-387350" lvl="0" marL="457200" rtl="0" algn="l">
              <a:spcBef>
                <a:spcPts val="0"/>
              </a:spcBef>
              <a:spcAft>
                <a:spcPts val="0"/>
              </a:spcAft>
              <a:buSzPts val="2500"/>
              <a:buChar char="-"/>
            </a:pPr>
            <a:r>
              <a:rPr lang="en-US" sz="2500"/>
              <a:t>Heavily modeled</a:t>
            </a:r>
            <a:endParaRPr sz="2500"/>
          </a:p>
          <a:p>
            <a:pPr indent="-387350" lvl="0" marL="457200" rtl="0" algn="l">
              <a:spcBef>
                <a:spcPts val="0"/>
              </a:spcBef>
              <a:spcAft>
                <a:spcPts val="0"/>
              </a:spcAft>
              <a:buSzPts val="2500"/>
              <a:buChar char="-"/>
            </a:pPr>
            <a:r>
              <a:rPr lang="en-US" sz="2500"/>
              <a:t>Less student choice</a:t>
            </a:r>
            <a:endParaRPr sz="2500"/>
          </a:p>
          <a:p>
            <a:pPr indent="-387350" lvl="0" marL="457200" rtl="0" algn="l">
              <a:spcBef>
                <a:spcPts val="0"/>
              </a:spcBef>
              <a:spcAft>
                <a:spcPts val="0"/>
              </a:spcAft>
              <a:buSzPts val="2500"/>
              <a:buChar char="-"/>
            </a:pPr>
            <a:r>
              <a:rPr lang="en-US" sz="2500"/>
              <a:t>Less student creativity</a:t>
            </a:r>
            <a:endParaRPr sz="2500"/>
          </a:p>
        </p:txBody>
      </p:sp>
      <p:sp>
        <p:nvSpPr>
          <p:cNvPr id="151" name="Google Shape;151;gd9a2a3bcfc_0_77"/>
          <p:cNvSpPr txBox="1"/>
          <p:nvPr/>
        </p:nvSpPr>
        <p:spPr>
          <a:xfrm>
            <a:off x="6894250" y="3167650"/>
            <a:ext cx="4973400" cy="326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500"/>
              <a:t>Process-Based Learning</a:t>
            </a:r>
            <a:endParaRPr b="1" sz="2500"/>
          </a:p>
          <a:p>
            <a:pPr indent="-387350" lvl="0" marL="457200" rtl="0" algn="l">
              <a:spcBef>
                <a:spcPts val="0"/>
              </a:spcBef>
              <a:spcAft>
                <a:spcPts val="0"/>
              </a:spcAft>
              <a:buSzPts val="2500"/>
              <a:buChar char="-"/>
            </a:pPr>
            <a:r>
              <a:rPr lang="en-US" sz="2500"/>
              <a:t>Open-ended</a:t>
            </a:r>
            <a:endParaRPr sz="2500"/>
          </a:p>
          <a:p>
            <a:pPr indent="-387350" lvl="0" marL="457200" rtl="0" algn="l">
              <a:spcBef>
                <a:spcPts val="0"/>
              </a:spcBef>
              <a:spcAft>
                <a:spcPts val="0"/>
              </a:spcAft>
              <a:buSzPts val="2500"/>
              <a:buChar char="-"/>
            </a:pPr>
            <a:r>
              <a:rPr lang="en-US" sz="2500"/>
              <a:t>Exploratory</a:t>
            </a:r>
            <a:endParaRPr sz="2500"/>
          </a:p>
          <a:p>
            <a:pPr indent="-387350" lvl="0" marL="457200" rtl="0" algn="l">
              <a:spcBef>
                <a:spcPts val="0"/>
              </a:spcBef>
              <a:spcAft>
                <a:spcPts val="0"/>
              </a:spcAft>
              <a:buSzPts val="2500"/>
              <a:buChar char="-"/>
            </a:pPr>
            <a:r>
              <a:rPr lang="en-US" sz="2500"/>
              <a:t>Unique</a:t>
            </a:r>
            <a:endParaRPr sz="2500"/>
          </a:p>
          <a:p>
            <a:pPr indent="-387350" lvl="0" marL="457200" rtl="0" algn="l">
              <a:spcBef>
                <a:spcPts val="0"/>
              </a:spcBef>
              <a:spcAft>
                <a:spcPts val="0"/>
              </a:spcAft>
              <a:buSzPts val="2500"/>
              <a:buChar char="-"/>
            </a:pPr>
            <a:r>
              <a:rPr lang="en-US" sz="2500"/>
              <a:t>Individual</a:t>
            </a:r>
            <a:endParaRPr sz="2500"/>
          </a:p>
          <a:p>
            <a:pPr indent="-387350" lvl="0" marL="457200" rtl="0" algn="l">
              <a:spcBef>
                <a:spcPts val="0"/>
              </a:spcBef>
              <a:spcAft>
                <a:spcPts val="0"/>
              </a:spcAft>
              <a:buSzPts val="2500"/>
              <a:buChar char="-"/>
            </a:pPr>
            <a:r>
              <a:rPr lang="en-US" sz="2500"/>
              <a:t>High student choice</a:t>
            </a:r>
            <a:endParaRPr sz="2500"/>
          </a:p>
          <a:p>
            <a:pPr indent="-387350" lvl="0" marL="457200" rtl="0" algn="l">
              <a:spcBef>
                <a:spcPts val="0"/>
              </a:spcBef>
              <a:spcAft>
                <a:spcPts val="0"/>
              </a:spcAft>
              <a:buSzPts val="2500"/>
              <a:buChar char="-"/>
            </a:pPr>
            <a:r>
              <a:rPr lang="en-US" sz="2500"/>
              <a:t>High student creativity</a:t>
            </a:r>
            <a:endParaRPr sz="2500"/>
          </a:p>
          <a:p>
            <a:pPr indent="0" lvl="0" marL="0" rtl="0" algn="l">
              <a:spcBef>
                <a:spcPts val="0"/>
              </a:spcBef>
              <a:spcAft>
                <a:spcPts val="0"/>
              </a:spcAft>
              <a:buNone/>
            </a:pPr>
            <a:r>
              <a:t/>
            </a:r>
            <a:endParaRPr b="1" sz="25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gd9a2a3bcfc_0_94"/>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Discussion Point</a:t>
            </a:r>
            <a:endParaRPr b="0"/>
          </a:p>
        </p:txBody>
      </p:sp>
      <p:sp>
        <p:nvSpPr>
          <p:cNvPr id="157" name="Google Shape;157;gd9a2a3bcfc_0_94"/>
          <p:cNvSpPr txBox="1"/>
          <p:nvPr/>
        </p:nvSpPr>
        <p:spPr>
          <a:xfrm>
            <a:off x="288275" y="1672275"/>
            <a:ext cx="6357000" cy="5500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800"/>
              </a:spcBef>
              <a:spcAft>
                <a:spcPts val="0"/>
              </a:spcAft>
              <a:buNone/>
            </a:pPr>
            <a:r>
              <a:rPr b="1" lang="en-US" sz="2500">
                <a:solidFill>
                  <a:schemeClr val="dk1"/>
                </a:solidFill>
                <a:latin typeface="Calibri"/>
                <a:ea typeface="Calibri"/>
                <a:cs typeface="Calibri"/>
                <a:sym typeface="Calibri"/>
              </a:rPr>
              <a:t>Discussion Point</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1000"/>
              </a:spcAft>
              <a:buNone/>
            </a:pPr>
            <a:r>
              <a:rPr lang="en-US" sz="2500">
                <a:solidFill>
                  <a:schemeClr val="dk1"/>
                </a:solidFill>
                <a:latin typeface="Calibri"/>
                <a:ea typeface="Calibri"/>
                <a:cs typeface="Calibri"/>
                <a:sym typeface="Calibri"/>
              </a:rPr>
              <a:t>How could/does knowledge of process vs. product impact your teaching practice?</a:t>
            </a:r>
            <a:endParaRPr sz="2500">
              <a:solidFill>
                <a:schemeClr val="dk1"/>
              </a:solidFill>
              <a:latin typeface="Calibri"/>
              <a:ea typeface="Calibri"/>
              <a:cs typeface="Calibri"/>
              <a:sym typeface="Calibri"/>
            </a:endParaRPr>
          </a:p>
        </p:txBody>
      </p:sp>
      <p:pic>
        <p:nvPicPr>
          <p:cNvPr id="158" name="Google Shape;158;gd9a2a3bcfc_0_94"/>
          <p:cNvPicPr preferRelativeResize="0"/>
          <p:nvPr/>
        </p:nvPicPr>
        <p:blipFill rotWithShape="1">
          <a:blip r:embed="rId3">
            <a:alphaModFix/>
          </a:blip>
          <a:srcRect b="20855" l="11911" r="13964" t="5760"/>
          <a:stretch/>
        </p:blipFill>
        <p:spPr>
          <a:xfrm>
            <a:off x="6800125" y="1244300"/>
            <a:ext cx="4720950" cy="467374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gd9a2a3bcfc_0_87"/>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Arts Integration Definition: Creative Process</a:t>
            </a:r>
            <a:endParaRPr b="0"/>
          </a:p>
        </p:txBody>
      </p:sp>
      <p:pic>
        <p:nvPicPr>
          <p:cNvPr id="164" name="Google Shape;164;gd9a2a3bcfc_0_87"/>
          <p:cNvPicPr preferRelativeResize="0"/>
          <p:nvPr/>
        </p:nvPicPr>
        <p:blipFill rotWithShape="1">
          <a:blip r:embed="rId3">
            <a:alphaModFix/>
          </a:blip>
          <a:srcRect b="35826" l="42999" r="5200" t="49809"/>
          <a:stretch/>
        </p:blipFill>
        <p:spPr>
          <a:xfrm>
            <a:off x="206925" y="1093625"/>
            <a:ext cx="11799827" cy="2528576"/>
          </a:xfrm>
          <a:prstGeom prst="rect">
            <a:avLst/>
          </a:prstGeom>
          <a:noFill/>
          <a:ln cap="flat" cmpd="sng" w="38100">
            <a:solidFill>
              <a:srgbClr val="000000"/>
            </a:solidFill>
            <a:prstDash val="solid"/>
            <a:round/>
            <a:headEnd len="sm" w="sm" type="none"/>
            <a:tailEnd len="sm" w="sm" type="none"/>
          </a:ln>
        </p:spPr>
      </p:pic>
      <p:pic>
        <p:nvPicPr>
          <p:cNvPr descr="STEAM Process Animated.gif" id="165" name="Google Shape;165;gd9a2a3bcfc_0_87"/>
          <p:cNvPicPr preferRelativeResize="0"/>
          <p:nvPr/>
        </p:nvPicPr>
        <p:blipFill rotWithShape="1">
          <a:blip r:embed="rId4">
            <a:alphaModFix/>
          </a:blip>
          <a:srcRect b="8650" l="0" r="0" t="0"/>
          <a:stretch/>
        </p:blipFill>
        <p:spPr>
          <a:xfrm>
            <a:off x="4362567" y="3622200"/>
            <a:ext cx="3542308" cy="32357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 name="Shape 38"/>
        <p:cNvGrpSpPr/>
        <p:nvPr/>
      </p:nvGrpSpPr>
      <p:grpSpPr>
        <a:xfrm>
          <a:off x="0" y="0"/>
          <a:ext cx="0" cy="0"/>
          <a:chOff x="0" y="0"/>
          <a:chExt cx="0" cy="0"/>
        </a:xfrm>
      </p:grpSpPr>
      <p:sp>
        <p:nvSpPr>
          <p:cNvPr id="39" name="Google Shape;39;gd9a2a3bcfc_1_135"/>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Discussion Point</a:t>
            </a:r>
            <a:endParaRPr b="0"/>
          </a:p>
        </p:txBody>
      </p:sp>
      <p:sp>
        <p:nvSpPr>
          <p:cNvPr id="40" name="Google Shape;40;gd9a2a3bcfc_1_135"/>
          <p:cNvSpPr txBox="1"/>
          <p:nvPr/>
        </p:nvSpPr>
        <p:spPr>
          <a:xfrm>
            <a:off x="288275" y="1672275"/>
            <a:ext cx="6357000" cy="5500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800"/>
              </a:spcBef>
              <a:spcAft>
                <a:spcPts val="0"/>
              </a:spcAft>
              <a:buNone/>
            </a:pPr>
            <a:r>
              <a:rPr b="1" lang="en-US" sz="2500">
                <a:solidFill>
                  <a:schemeClr val="dk1"/>
                </a:solidFill>
                <a:latin typeface="Calibri"/>
                <a:ea typeface="Calibri"/>
                <a:cs typeface="Calibri"/>
                <a:sym typeface="Calibri"/>
              </a:rPr>
              <a:t>Discussion Point</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1000"/>
              </a:spcAft>
              <a:buNone/>
            </a:pPr>
            <a:r>
              <a:rPr lang="en-US" sz="2500">
                <a:solidFill>
                  <a:schemeClr val="dk1"/>
                </a:solidFill>
                <a:latin typeface="Calibri"/>
                <a:ea typeface="Calibri"/>
                <a:cs typeface="Calibri"/>
                <a:sym typeface="Calibri"/>
              </a:rPr>
              <a:t>How do you feel about teaching the arts?</a:t>
            </a:r>
            <a:endParaRPr sz="2500">
              <a:solidFill>
                <a:schemeClr val="dk1"/>
              </a:solidFill>
              <a:latin typeface="Calibri"/>
              <a:ea typeface="Calibri"/>
              <a:cs typeface="Calibri"/>
              <a:sym typeface="Calibri"/>
            </a:endParaRPr>
          </a:p>
        </p:txBody>
      </p:sp>
      <p:pic>
        <p:nvPicPr>
          <p:cNvPr id="41" name="Google Shape;41;gd9a2a3bcfc_1_135"/>
          <p:cNvPicPr preferRelativeResize="0"/>
          <p:nvPr/>
        </p:nvPicPr>
        <p:blipFill rotWithShape="1">
          <a:blip r:embed="rId3">
            <a:alphaModFix/>
          </a:blip>
          <a:srcRect b="20855" l="11911" r="13964" t="5760"/>
          <a:stretch/>
        </p:blipFill>
        <p:spPr>
          <a:xfrm>
            <a:off x="6800125" y="1244300"/>
            <a:ext cx="4720950" cy="467374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gd9a2a3bcfc_0_102"/>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Arts Integration Definition: Connects</a:t>
            </a:r>
            <a:endParaRPr b="0"/>
          </a:p>
        </p:txBody>
      </p:sp>
      <p:pic>
        <p:nvPicPr>
          <p:cNvPr id="171" name="Google Shape;171;gd9a2a3bcfc_0_102"/>
          <p:cNvPicPr preferRelativeResize="0"/>
          <p:nvPr/>
        </p:nvPicPr>
        <p:blipFill rotWithShape="1">
          <a:blip r:embed="rId3">
            <a:alphaModFix/>
          </a:blip>
          <a:srcRect b="21680" l="42834" r="4864" t="63738"/>
          <a:stretch/>
        </p:blipFill>
        <p:spPr>
          <a:xfrm>
            <a:off x="328750" y="1086600"/>
            <a:ext cx="11769681" cy="2535601"/>
          </a:xfrm>
          <a:prstGeom prst="rect">
            <a:avLst/>
          </a:prstGeom>
          <a:noFill/>
          <a:ln cap="flat" cmpd="sng" w="38100">
            <a:solidFill>
              <a:srgbClr val="000000"/>
            </a:solidFill>
            <a:prstDash val="solid"/>
            <a:round/>
            <a:headEnd len="sm" w="sm" type="none"/>
            <a:tailEnd len="sm" w="sm" type="none"/>
          </a:ln>
        </p:spPr>
      </p:pic>
      <p:pic>
        <p:nvPicPr>
          <p:cNvPr id="172" name="Google Shape;172;gd9a2a3bcfc_0_102"/>
          <p:cNvPicPr preferRelativeResize="0"/>
          <p:nvPr/>
        </p:nvPicPr>
        <p:blipFill>
          <a:blip r:embed="rId4">
            <a:alphaModFix/>
          </a:blip>
          <a:stretch>
            <a:fillRect/>
          </a:stretch>
        </p:blipFill>
        <p:spPr>
          <a:xfrm>
            <a:off x="4595688" y="3622200"/>
            <a:ext cx="3235799" cy="323579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gd9a2a3bcfc_0_110"/>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Arts Integration Definition: Evolving Objective</a:t>
            </a:r>
            <a:endParaRPr b="0"/>
          </a:p>
        </p:txBody>
      </p:sp>
      <p:sp>
        <p:nvSpPr>
          <p:cNvPr id="178" name="Google Shape;178;gd9a2a3bcfc_0_110"/>
          <p:cNvSpPr txBox="1"/>
          <p:nvPr/>
        </p:nvSpPr>
        <p:spPr>
          <a:xfrm>
            <a:off x="311250" y="4265100"/>
            <a:ext cx="11365200" cy="31404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8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Objectives evolve and unfold over time as students’ experiences and understandings develop. </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1000"/>
              </a:spcAft>
              <a:buClr>
                <a:schemeClr val="dk1"/>
              </a:buClr>
              <a:buSzPts val="2500"/>
              <a:buFont typeface="Calibri"/>
              <a:buChar char="-"/>
            </a:pPr>
            <a:r>
              <a:rPr lang="en-US" sz="2500">
                <a:solidFill>
                  <a:schemeClr val="dk1"/>
                </a:solidFill>
                <a:latin typeface="Calibri"/>
                <a:ea typeface="Calibri"/>
                <a:cs typeface="Calibri"/>
                <a:sym typeface="Calibri"/>
              </a:rPr>
              <a:t>As students master each objective, they are ready to take on the next, more challenging ones.</a:t>
            </a:r>
            <a:endParaRPr sz="2500">
              <a:solidFill>
                <a:schemeClr val="dk1"/>
              </a:solidFill>
              <a:latin typeface="Calibri"/>
              <a:ea typeface="Calibri"/>
              <a:cs typeface="Calibri"/>
              <a:sym typeface="Calibri"/>
            </a:endParaRPr>
          </a:p>
        </p:txBody>
      </p:sp>
      <p:pic>
        <p:nvPicPr>
          <p:cNvPr id="179" name="Google Shape;179;gd9a2a3bcfc_0_110"/>
          <p:cNvPicPr preferRelativeResize="0"/>
          <p:nvPr/>
        </p:nvPicPr>
        <p:blipFill rotWithShape="1">
          <a:blip r:embed="rId3">
            <a:alphaModFix/>
          </a:blip>
          <a:srcRect b="5138" l="42664" r="4695" t="78538"/>
          <a:stretch/>
        </p:blipFill>
        <p:spPr>
          <a:xfrm>
            <a:off x="199825" y="1088375"/>
            <a:ext cx="11768075" cy="2819850"/>
          </a:xfrm>
          <a:prstGeom prst="rect">
            <a:avLst/>
          </a:prstGeom>
          <a:noFill/>
          <a:ln cap="flat" cmpd="sng" w="38100">
            <a:solidFill>
              <a:srgbClr val="000000"/>
            </a:solidFill>
            <a:prstDash val="solid"/>
            <a:round/>
            <a:headEnd len="sm" w="sm" type="none"/>
            <a:tailEnd len="sm" w="sm" type="none"/>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gd9a2a3bcfc_0_117"/>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Discussion Point</a:t>
            </a:r>
            <a:endParaRPr b="0"/>
          </a:p>
        </p:txBody>
      </p:sp>
      <p:sp>
        <p:nvSpPr>
          <p:cNvPr id="185" name="Google Shape;185;gd9a2a3bcfc_0_117"/>
          <p:cNvSpPr txBox="1"/>
          <p:nvPr/>
        </p:nvSpPr>
        <p:spPr>
          <a:xfrm>
            <a:off x="288275" y="1672275"/>
            <a:ext cx="6357000" cy="5500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800"/>
              </a:spcBef>
              <a:spcAft>
                <a:spcPts val="0"/>
              </a:spcAft>
              <a:buNone/>
            </a:pPr>
            <a:r>
              <a:rPr b="1" lang="en-US" sz="2500">
                <a:solidFill>
                  <a:schemeClr val="dk1"/>
                </a:solidFill>
                <a:latin typeface="Calibri"/>
                <a:ea typeface="Calibri"/>
                <a:cs typeface="Calibri"/>
                <a:sym typeface="Calibri"/>
              </a:rPr>
              <a:t>Discussion Point</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1000"/>
              </a:spcAft>
              <a:buNone/>
            </a:pPr>
            <a:r>
              <a:rPr lang="en-US" sz="2500">
                <a:solidFill>
                  <a:schemeClr val="dk1"/>
                </a:solidFill>
                <a:latin typeface="Calibri"/>
                <a:ea typeface="Calibri"/>
                <a:cs typeface="Calibri"/>
                <a:sym typeface="Calibri"/>
              </a:rPr>
              <a:t>What challenges do teachers face when it comes to writing and implementing arts integrated lessons?</a:t>
            </a:r>
            <a:endParaRPr sz="2500">
              <a:solidFill>
                <a:schemeClr val="dk1"/>
              </a:solidFill>
              <a:latin typeface="Calibri"/>
              <a:ea typeface="Calibri"/>
              <a:cs typeface="Calibri"/>
              <a:sym typeface="Calibri"/>
            </a:endParaRPr>
          </a:p>
        </p:txBody>
      </p:sp>
      <p:pic>
        <p:nvPicPr>
          <p:cNvPr id="186" name="Google Shape;186;gd9a2a3bcfc_0_117"/>
          <p:cNvPicPr preferRelativeResize="0"/>
          <p:nvPr/>
        </p:nvPicPr>
        <p:blipFill rotWithShape="1">
          <a:blip r:embed="rId3">
            <a:alphaModFix/>
          </a:blip>
          <a:srcRect b="20855" l="11911" r="13964" t="5760"/>
          <a:stretch/>
        </p:blipFill>
        <p:spPr>
          <a:xfrm>
            <a:off x="6800125" y="1244300"/>
            <a:ext cx="4720950" cy="467374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gd9a2a3bcfc_0_123"/>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How</a:t>
            </a:r>
            <a:r>
              <a:rPr lang="en-US" sz="4100">
                <a:solidFill>
                  <a:schemeClr val="lt1"/>
                </a:solidFill>
              </a:rPr>
              <a:t> Do You</a:t>
            </a:r>
            <a:r>
              <a:rPr lang="en-US" sz="4100">
                <a:solidFill>
                  <a:schemeClr val="lt1"/>
                </a:solidFill>
              </a:rPr>
              <a:t> Write an Arts Integrated Lesson?</a:t>
            </a:r>
            <a:endParaRPr b="0"/>
          </a:p>
        </p:txBody>
      </p:sp>
      <p:sp>
        <p:nvSpPr>
          <p:cNvPr id="192" name="Google Shape;192;gd9a2a3bcfc_0_123"/>
          <p:cNvSpPr txBox="1"/>
          <p:nvPr/>
        </p:nvSpPr>
        <p:spPr>
          <a:xfrm>
            <a:off x="291475" y="1235300"/>
            <a:ext cx="6611400" cy="5500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800"/>
              </a:spcBef>
              <a:spcAft>
                <a:spcPts val="0"/>
              </a:spcAft>
              <a:buNone/>
            </a:pPr>
            <a:r>
              <a:rPr lang="en-US" sz="2500">
                <a:solidFill>
                  <a:schemeClr val="dk1"/>
                </a:solidFill>
                <a:latin typeface="Calibri"/>
                <a:ea typeface="Calibri"/>
                <a:cs typeface="Calibri"/>
                <a:sym typeface="Calibri"/>
              </a:rPr>
              <a:t>The definition for Arts Integration is deep and thorough; it can be intimidating.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rPr lang="en-US" sz="2500">
                <a:solidFill>
                  <a:schemeClr val="dk1"/>
                </a:solidFill>
                <a:latin typeface="Calibri"/>
                <a:ea typeface="Calibri"/>
                <a:cs typeface="Calibri"/>
                <a:sym typeface="Calibri"/>
              </a:rPr>
              <a:t>Don’t let the definition of Arts Integration intimidate you.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rPr lang="en-US" sz="2500">
                <a:solidFill>
                  <a:schemeClr val="dk1"/>
                </a:solidFill>
                <a:latin typeface="Calibri"/>
                <a:ea typeface="Calibri"/>
                <a:cs typeface="Calibri"/>
                <a:sym typeface="Calibri"/>
              </a:rPr>
              <a:t>You can write arts integrated lessons.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1000"/>
              </a:spcAft>
              <a:buNone/>
            </a:pPr>
            <a:r>
              <a:rPr lang="en-US" sz="2500">
                <a:solidFill>
                  <a:schemeClr val="dk1"/>
                </a:solidFill>
                <a:latin typeface="Calibri"/>
                <a:ea typeface="Calibri"/>
                <a:cs typeface="Calibri"/>
                <a:sym typeface="Calibri"/>
              </a:rPr>
              <a:t>The following slides will walk you through one process for creating an arts integrated lesson. </a:t>
            </a:r>
            <a:r>
              <a:rPr lang="en-US" sz="2500">
                <a:solidFill>
                  <a:schemeClr val="dk1"/>
                </a:solidFill>
                <a:latin typeface="Calibri"/>
                <a:ea typeface="Calibri"/>
                <a:cs typeface="Calibri"/>
                <a:sym typeface="Calibri"/>
              </a:rPr>
              <a:t> </a:t>
            </a:r>
            <a:endParaRPr sz="2500">
              <a:solidFill>
                <a:schemeClr val="dk1"/>
              </a:solidFill>
              <a:latin typeface="Calibri"/>
              <a:ea typeface="Calibri"/>
              <a:cs typeface="Calibri"/>
              <a:sym typeface="Calibri"/>
            </a:endParaRPr>
          </a:p>
        </p:txBody>
      </p:sp>
      <p:pic>
        <p:nvPicPr>
          <p:cNvPr id="193" name="Google Shape;193;gd9a2a3bcfc_0_123"/>
          <p:cNvPicPr preferRelativeResize="0"/>
          <p:nvPr/>
        </p:nvPicPr>
        <p:blipFill>
          <a:blip r:embed="rId3">
            <a:alphaModFix/>
          </a:blip>
          <a:stretch>
            <a:fillRect/>
          </a:stretch>
        </p:blipFill>
        <p:spPr>
          <a:xfrm>
            <a:off x="7055275" y="1117036"/>
            <a:ext cx="4984325" cy="49843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gd9a2a3bcfc_0_135"/>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Lesson Inspiration Resources</a:t>
            </a:r>
            <a:endParaRPr b="0"/>
          </a:p>
        </p:txBody>
      </p:sp>
      <p:sp>
        <p:nvSpPr>
          <p:cNvPr id="199" name="Google Shape;199;gd9a2a3bcfc_0_135"/>
          <p:cNvSpPr txBox="1"/>
          <p:nvPr/>
        </p:nvSpPr>
        <p:spPr>
          <a:xfrm>
            <a:off x="291475" y="1117025"/>
            <a:ext cx="6611400" cy="56184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8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The internet and social media are great places to begin searching for arts integrated lesson inspiration. </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Image searches, image-pinning sites, and social media yield vast collections of mostly </a:t>
            </a:r>
            <a:r>
              <a:rPr i="1" lang="en-US" sz="2500">
                <a:solidFill>
                  <a:schemeClr val="dk1"/>
                </a:solidFill>
                <a:latin typeface="Calibri"/>
                <a:ea typeface="Calibri"/>
                <a:cs typeface="Calibri"/>
                <a:sym typeface="Calibri"/>
              </a:rPr>
              <a:t>arts-enhanced</a:t>
            </a:r>
            <a:r>
              <a:rPr lang="en-US" sz="2500">
                <a:solidFill>
                  <a:schemeClr val="dk1"/>
                </a:solidFill>
                <a:latin typeface="Calibri"/>
                <a:ea typeface="Calibri"/>
                <a:cs typeface="Calibri"/>
                <a:sym typeface="Calibri"/>
              </a:rPr>
              <a:t> project ideas.</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There are very few websites that offer true arts integration lessons and/or lesson inspiration.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1000"/>
              </a:spcAft>
              <a:buNone/>
            </a:pPr>
            <a:r>
              <a:rPr lang="en-US" sz="2500">
                <a:solidFill>
                  <a:schemeClr val="dk1"/>
                </a:solidFill>
                <a:latin typeface="Calibri"/>
                <a:ea typeface="Calibri"/>
                <a:cs typeface="Calibri"/>
                <a:sym typeface="Calibri"/>
                <a:extLst>
                  <a:ext uri="http://customooxmlschemas.google.com/">
                    <go:slidesCustomData xmlns:go="http://customooxmlschemas.google.com/" textRoundtripDataId="13"/>
                  </a:ext>
                </a:extLst>
              </a:rPr>
              <a:t>In short, use search engines, blogs, image-pinning sites, and social media for project inspiration, but don’t let that inspiration be your ending place.</a:t>
            </a:r>
            <a:endParaRPr sz="2500">
              <a:solidFill>
                <a:schemeClr val="dk1"/>
              </a:solidFill>
              <a:latin typeface="Calibri"/>
              <a:ea typeface="Calibri"/>
              <a:cs typeface="Calibri"/>
              <a:sym typeface="Calibri"/>
            </a:endParaRPr>
          </a:p>
        </p:txBody>
      </p:sp>
      <p:pic>
        <p:nvPicPr>
          <p:cNvPr id="200" name="Google Shape;200;gd9a2a3bcfc_0_135"/>
          <p:cNvPicPr preferRelativeResize="0"/>
          <p:nvPr/>
        </p:nvPicPr>
        <p:blipFill>
          <a:blip r:embed="rId3">
            <a:alphaModFix/>
          </a:blip>
          <a:stretch>
            <a:fillRect/>
          </a:stretch>
        </p:blipFill>
        <p:spPr>
          <a:xfrm>
            <a:off x="7055275" y="1117036"/>
            <a:ext cx="4984325" cy="498432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gd9a2a3bcfc_1_0"/>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Arts Integration Lesson Writing: Real Talk</a:t>
            </a:r>
            <a:endParaRPr b="0"/>
          </a:p>
        </p:txBody>
      </p:sp>
      <p:sp>
        <p:nvSpPr>
          <p:cNvPr id="206" name="Google Shape;206;gd9a2a3bcfc_1_0"/>
          <p:cNvSpPr txBox="1"/>
          <p:nvPr/>
        </p:nvSpPr>
        <p:spPr>
          <a:xfrm>
            <a:off x="291475" y="1117025"/>
            <a:ext cx="7499400" cy="5618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800"/>
              </a:spcBef>
              <a:spcAft>
                <a:spcPts val="0"/>
              </a:spcAft>
              <a:buNone/>
            </a:pPr>
            <a:r>
              <a:rPr lang="en-US" sz="2500">
                <a:solidFill>
                  <a:schemeClr val="dk1"/>
                </a:solidFill>
                <a:latin typeface="Calibri"/>
                <a:ea typeface="Calibri"/>
                <a:cs typeface="Calibri"/>
                <a:sym typeface="Calibri"/>
              </a:rPr>
              <a:t>There are many moving parts to executing an arts integrated lesson plan, and some of those parts are:</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The </a:t>
            </a:r>
            <a:r>
              <a:rPr lang="en-US" sz="2500">
                <a:solidFill>
                  <a:schemeClr val="dk1"/>
                </a:solidFill>
                <a:latin typeface="Calibri"/>
                <a:ea typeface="Calibri"/>
                <a:cs typeface="Calibri"/>
                <a:sym typeface="Calibri"/>
              </a:rPr>
              <a:t>knowledge</a:t>
            </a:r>
            <a:r>
              <a:rPr lang="en-US" sz="2500">
                <a:solidFill>
                  <a:schemeClr val="dk1"/>
                </a:solidFill>
                <a:latin typeface="Calibri"/>
                <a:ea typeface="Calibri"/>
                <a:cs typeface="Calibri"/>
                <a:sym typeface="Calibri"/>
              </a:rPr>
              <a:t> of the teacher</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The abilities and interests of the students</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Access to materials and funding for materials</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Learning environment of the classroom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rPr lang="en-US" sz="2500">
                <a:solidFill>
                  <a:schemeClr val="dk1"/>
                </a:solidFill>
                <a:latin typeface="Calibri"/>
                <a:ea typeface="Calibri"/>
                <a:cs typeface="Calibri"/>
                <a:sym typeface="Calibri"/>
              </a:rPr>
              <a:t>The best arts integrated lessons are written by the teacher who will be </a:t>
            </a:r>
            <a:r>
              <a:rPr lang="en-US" sz="2500">
                <a:solidFill>
                  <a:schemeClr val="dk1"/>
                </a:solidFill>
                <a:latin typeface="Calibri"/>
                <a:ea typeface="Calibri"/>
                <a:cs typeface="Calibri"/>
                <a:sym typeface="Calibri"/>
              </a:rPr>
              <a:t>teaching</a:t>
            </a:r>
            <a:r>
              <a:rPr lang="en-US" sz="2500">
                <a:solidFill>
                  <a:schemeClr val="dk1"/>
                </a:solidFill>
                <a:latin typeface="Calibri"/>
                <a:ea typeface="Calibri"/>
                <a:cs typeface="Calibri"/>
                <a:sym typeface="Calibri"/>
              </a:rPr>
              <a:t> the lesson.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rPr lang="en-US" sz="2500">
                <a:solidFill>
                  <a:schemeClr val="dk1"/>
                </a:solidFill>
                <a:latin typeface="Calibri"/>
                <a:ea typeface="Calibri"/>
                <a:cs typeface="Calibri"/>
                <a:sym typeface="Calibri"/>
              </a:rPr>
              <a:t>That means YOU write the best arts integrated lessons.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1000"/>
              </a:spcAft>
              <a:buNone/>
            </a:pPr>
            <a:r>
              <a:t/>
            </a:r>
            <a:endParaRPr sz="2500">
              <a:solidFill>
                <a:schemeClr val="dk1"/>
              </a:solidFill>
              <a:latin typeface="Calibri"/>
              <a:ea typeface="Calibri"/>
              <a:cs typeface="Calibri"/>
              <a:sym typeface="Calibri"/>
            </a:endParaRPr>
          </a:p>
        </p:txBody>
      </p:sp>
      <p:pic>
        <p:nvPicPr>
          <p:cNvPr id="207" name="Google Shape;207;gd9a2a3bcfc_1_0"/>
          <p:cNvPicPr preferRelativeResize="0"/>
          <p:nvPr/>
        </p:nvPicPr>
        <p:blipFill>
          <a:blip r:embed="rId3">
            <a:alphaModFix/>
          </a:blip>
          <a:stretch>
            <a:fillRect/>
          </a:stretch>
        </p:blipFill>
        <p:spPr>
          <a:xfrm>
            <a:off x="7943275" y="1117036"/>
            <a:ext cx="4096324" cy="475223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gd9a2a3bcfc_1_14"/>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Integrated Lesson Model</a:t>
            </a:r>
            <a:endParaRPr b="0"/>
          </a:p>
        </p:txBody>
      </p:sp>
      <p:sp>
        <p:nvSpPr>
          <p:cNvPr id="213" name="Google Shape;213;gd9a2a3bcfc_1_14"/>
          <p:cNvSpPr txBox="1"/>
          <p:nvPr/>
        </p:nvSpPr>
        <p:spPr>
          <a:xfrm>
            <a:off x="5207050" y="1084175"/>
            <a:ext cx="6984900" cy="56184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800"/>
              </a:spcBef>
              <a:spcAft>
                <a:spcPts val="0"/>
              </a:spcAft>
              <a:buClr>
                <a:schemeClr val="dk1"/>
              </a:buClr>
              <a:buSzPts val="2500"/>
              <a:buFont typeface="Calibri"/>
              <a:buAutoNum type="arabicParenR"/>
            </a:pPr>
            <a:r>
              <a:rPr lang="en-US" sz="2500">
                <a:solidFill>
                  <a:schemeClr val="dk1"/>
                </a:solidFill>
                <a:latin typeface="Calibri"/>
                <a:ea typeface="Calibri"/>
                <a:cs typeface="Calibri"/>
                <a:sym typeface="Calibri"/>
              </a:rPr>
              <a:t>Begin with the learning objective.</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AutoNum type="arabicParenR"/>
            </a:pPr>
            <a:r>
              <a:rPr lang="en-US" sz="2500">
                <a:solidFill>
                  <a:schemeClr val="dk1"/>
                </a:solidFill>
                <a:latin typeface="Calibri"/>
                <a:ea typeface="Calibri"/>
                <a:cs typeface="Calibri"/>
                <a:sym typeface="Calibri"/>
              </a:rPr>
              <a:t>Consider what key questions students need to answer to meet the learning objective. The key questions often relate to the content areas being integrated. There can be many or few key questions. </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AutoNum type="arabicParenR"/>
            </a:pPr>
            <a:r>
              <a:rPr lang="en-US" sz="2500">
                <a:solidFill>
                  <a:schemeClr val="dk1"/>
                </a:solidFill>
                <a:latin typeface="Calibri"/>
                <a:ea typeface="Calibri"/>
                <a:cs typeface="Calibri"/>
                <a:sym typeface="Calibri"/>
              </a:rPr>
              <a:t>Consider what lesson activities students need to perform in order to answer the key questions. </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AutoNum type="arabicParenR"/>
            </a:pPr>
            <a:r>
              <a:rPr lang="en-US" sz="2500">
                <a:solidFill>
                  <a:schemeClr val="dk1"/>
                </a:solidFill>
                <a:latin typeface="Calibri"/>
                <a:ea typeface="Calibri"/>
                <a:cs typeface="Calibri"/>
                <a:sym typeface="Calibri"/>
              </a:rPr>
              <a:t>What lesson activities will students need to perform in order to have the knowledge to create the final learning project? The final learning project should directly link back to the learning objective.</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1000"/>
              </a:spcAft>
              <a:buNone/>
            </a:pPr>
            <a:r>
              <a:t/>
            </a:r>
            <a:endParaRPr sz="2500">
              <a:solidFill>
                <a:schemeClr val="dk1"/>
              </a:solidFill>
              <a:latin typeface="Calibri"/>
              <a:ea typeface="Calibri"/>
              <a:cs typeface="Calibri"/>
              <a:sym typeface="Calibri"/>
            </a:endParaRPr>
          </a:p>
        </p:txBody>
      </p:sp>
      <p:pic>
        <p:nvPicPr>
          <p:cNvPr id="214" name="Google Shape;214;gd9a2a3bcfc_1_14"/>
          <p:cNvPicPr preferRelativeResize="0"/>
          <p:nvPr/>
        </p:nvPicPr>
        <p:blipFill rotWithShape="1">
          <a:blip r:embed="rId3">
            <a:alphaModFix/>
          </a:blip>
          <a:srcRect b="0" l="0" r="0" t="0"/>
          <a:stretch/>
        </p:blipFill>
        <p:spPr>
          <a:xfrm>
            <a:off x="75525" y="1153412"/>
            <a:ext cx="5207050" cy="547992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gd9a2a3bcfc_1_21"/>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Discussion Point</a:t>
            </a:r>
            <a:endParaRPr b="0"/>
          </a:p>
        </p:txBody>
      </p:sp>
      <p:sp>
        <p:nvSpPr>
          <p:cNvPr id="220" name="Google Shape;220;gd9a2a3bcfc_1_21"/>
          <p:cNvSpPr txBox="1"/>
          <p:nvPr/>
        </p:nvSpPr>
        <p:spPr>
          <a:xfrm>
            <a:off x="288275" y="1672275"/>
            <a:ext cx="6357000" cy="5500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800"/>
              </a:spcBef>
              <a:spcAft>
                <a:spcPts val="0"/>
              </a:spcAft>
              <a:buNone/>
            </a:pPr>
            <a:r>
              <a:rPr b="1" lang="en-US" sz="2500">
                <a:solidFill>
                  <a:schemeClr val="dk1"/>
                </a:solidFill>
                <a:latin typeface="Calibri"/>
                <a:ea typeface="Calibri"/>
                <a:cs typeface="Calibri"/>
                <a:sym typeface="Calibri"/>
              </a:rPr>
              <a:t>Discussion Point</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1000"/>
              </a:spcAft>
              <a:buNone/>
            </a:pPr>
            <a:r>
              <a:rPr lang="en-US" sz="2500">
                <a:solidFill>
                  <a:schemeClr val="dk1"/>
                </a:solidFill>
                <a:latin typeface="Calibri"/>
                <a:ea typeface="Calibri"/>
                <a:cs typeface="Calibri"/>
                <a:sym typeface="Calibri"/>
              </a:rPr>
              <a:t>What are your thoughts on the integrated learning model? What questions do you have?</a:t>
            </a:r>
            <a:endParaRPr sz="2500">
              <a:solidFill>
                <a:schemeClr val="dk1"/>
              </a:solidFill>
              <a:latin typeface="Calibri"/>
              <a:ea typeface="Calibri"/>
              <a:cs typeface="Calibri"/>
              <a:sym typeface="Calibri"/>
            </a:endParaRPr>
          </a:p>
        </p:txBody>
      </p:sp>
      <p:pic>
        <p:nvPicPr>
          <p:cNvPr id="221" name="Google Shape;221;gd9a2a3bcfc_1_21"/>
          <p:cNvPicPr preferRelativeResize="0"/>
          <p:nvPr/>
        </p:nvPicPr>
        <p:blipFill rotWithShape="1">
          <a:blip r:embed="rId3">
            <a:alphaModFix/>
          </a:blip>
          <a:srcRect b="20855" l="11911" r="13964" t="5760"/>
          <a:stretch/>
        </p:blipFill>
        <p:spPr>
          <a:xfrm>
            <a:off x="1783338" y="3284200"/>
            <a:ext cx="3366876" cy="3333225"/>
          </a:xfrm>
          <a:prstGeom prst="rect">
            <a:avLst/>
          </a:prstGeom>
          <a:noFill/>
          <a:ln>
            <a:noFill/>
          </a:ln>
        </p:spPr>
      </p:pic>
      <p:pic>
        <p:nvPicPr>
          <p:cNvPr id="222" name="Google Shape;222;gd9a2a3bcfc_1_21"/>
          <p:cNvPicPr preferRelativeResize="0"/>
          <p:nvPr/>
        </p:nvPicPr>
        <p:blipFill rotWithShape="1">
          <a:blip r:embed="rId4">
            <a:alphaModFix/>
          </a:blip>
          <a:srcRect b="0" l="0" r="0" t="0"/>
          <a:stretch/>
        </p:blipFill>
        <p:spPr>
          <a:xfrm>
            <a:off x="7183724" y="1263749"/>
            <a:ext cx="4607151" cy="48485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gd9a2a3bcfc_1_8"/>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Arts Integrated Lesson: How to Begin</a:t>
            </a:r>
            <a:endParaRPr b="0"/>
          </a:p>
        </p:txBody>
      </p:sp>
      <p:sp>
        <p:nvSpPr>
          <p:cNvPr id="228" name="Google Shape;228;gd9a2a3bcfc_1_8"/>
          <p:cNvSpPr txBox="1"/>
          <p:nvPr/>
        </p:nvSpPr>
        <p:spPr>
          <a:xfrm>
            <a:off x="291475" y="1117025"/>
            <a:ext cx="8121300" cy="56184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8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Examine the standards of an art discipline and another content area to see which standards are interrelated. </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Examine content area standards and research where there might be entry points to connect an art discipline. </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Examine art discipline standards and research where there might be entry points to connect to another content area. </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Decide to integrate an art discipline alongside another content area. Then look for ways in which the two subjects could be integrated with one </a:t>
            </a:r>
            <a:r>
              <a:rPr lang="en-US" sz="2500">
                <a:solidFill>
                  <a:schemeClr val="dk1"/>
                </a:solidFill>
                <a:latin typeface="Calibri"/>
                <a:ea typeface="Calibri"/>
                <a:cs typeface="Calibri"/>
                <a:sym typeface="Calibri"/>
              </a:rPr>
              <a:t>another</a:t>
            </a:r>
            <a:r>
              <a:rPr lang="en-US" sz="2500">
                <a:solidFill>
                  <a:schemeClr val="dk1"/>
                </a:solidFill>
                <a:latin typeface="Calibri"/>
                <a:ea typeface="Calibri"/>
                <a:cs typeface="Calibri"/>
                <a:sym typeface="Calibri"/>
              </a:rPr>
              <a:t>. </a:t>
            </a:r>
            <a:endParaRPr sz="2500">
              <a:solidFill>
                <a:schemeClr val="dk1"/>
              </a:solidFill>
              <a:latin typeface="Calibri"/>
              <a:ea typeface="Calibri"/>
              <a:cs typeface="Calibri"/>
              <a:sym typeface="Calibri"/>
            </a:endParaRPr>
          </a:p>
          <a:p>
            <a:pPr indent="0" lvl="0" marL="457200" rtl="0" algn="l">
              <a:lnSpc>
                <a:spcPct val="90000"/>
              </a:lnSpc>
              <a:spcBef>
                <a:spcPts val="1000"/>
              </a:spcBef>
              <a:spcAft>
                <a:spcPts val="0"/>
              </a:spcAft>
              <a:buNone/>
            </a:pPr>
            <a:r>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rPr lang="en-US" sz="2500">
                <a:solidFill>
                  <a:schemeClr val="dk1"/>
                </a:solidFill>
                <a:latin typeface="Calibri"/>
                <a:ea typeface="Calibri"/>
                <a:cs typeface="Calibri"/>
                <a:sym typeface="Calibri"/>
              </a:rPr>
              <a:t>Over the course of the next slides, we will examine how to integrate an art discipline, Visual Art, with another content area, History/Social Science.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1000"/>
              </a:spcAft>
              <a:buNone/>
            </a:pPr>
            <a:r>
              <a:t/>
            </a:r>
            <a:endParaRPr sz="2500">
              <a:solidFill>
                <a:schemeClr val="dk1"/>
              </a:solidFill>
              <a:latin typeface="Calibri"/>
              <a:ea typeface="Calibri"/>
              <a:cs typeface="Calibri"/>
              <a:sym typeface="Calibri"/>
            </a:endParaRPr>
          </a:p>
        </p:txBody>
      </p:sp>
      <p:pic>
        <p:nvPicPr>
          <p:cNvPr id="229" name="Google Shape;229;gd9a2a3bcfc_1_8"/>
          <p:cNvPicPr preferRelativeResize="0"/>
          <p:nvPr/>
        </p:nvPicPr>
        <p:blipFill rotWithShape="1">
          <a:blip r:embed="rId3">
            <a:alphaModFix/>
          </a:blip>
          <a:srcRect b="12785" l="0" r="0" t="0"/>
          <a:stretch/>
        </p:blipFill>
        <p:spPr>
          <a:xfrm>
            <a:off x="8548775" y="1913962"/>
            <a:ext cx="3474426" cy="303007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gd9a2a3bcfc_1_35"/>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3100">
                <a:solidFill>
                  <a:schemeClr val="lt1"/>
                </a:solidFill>
              </a:rPr>
              <a:t>Writing an Arts Integrated Lesson: Visual Art and History/Social Science</a:t>
            </a:r>
            <a:endParaRPr b="0" sz="3000"/>
          </a:p>
        </p:txBody>
      </p:sp>
      <p:sp>
        <p:nvSpPr>
          <p:cNvPr id="235" name="Google Shape;235;gd9a2a3bcfc_1_35"/>
          <p:cNvSpPr txBox="1"/>
          <p:nvPr/>
        </p:nvSpPr>
        <p:spPr>
          <a:xfrm>
            <a:off x="6722400" y="1117025"/>
            <a:ext cx="5342700" cy="5618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800"/>
              </a:spcBef>
              <a:spcAft>
                <a:spcPts val="0"/>
              </a:spcAft>
              <a:buNone/>
            </a:pPr>
            <a:r>
              <a:rPr lang="en-US" sz="2500">
                <a:solidFill>
                  <a:schemeClr val="dk1"/>
                </a:solidFill>
                <a:latin typeface="Calibri"/>
                <a:ea typeface="Calibri"/>
                <a:cs typeface="Calibri"/>
                <a:sym typeface="Calibri"/>
              </a:rPr>
              <a:t>This worksheet will guide you through the process of planning for an integrated lesson plan.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rPr lang="en-US" sz="2500">
                <a:solidFill>
                  <a:schemeClr val="dk1"/>
                </a:solidFill>
                <a:latin typeface="Calibri"/>
                <a:ea typeface="Calibri"/>
                <a:cs typeface="Calibri"/>
                <a:sym typeface="Calibri"/>
              </a:rPr>
              <a:t>Over the course of the next slides, we will use this worksheet to plan for a Visual Art and History Social/Science integrated lesson.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1000"/>
              </a:spcAft>
              <a:buNone/>
            </a:pPr>
            <a:r>
              <a:t/>
            </a:r>
            <a:endParaRPr sz="2500">
              <a:solidFill>
                <a:schemeClr val="dk1"/>
              </a:solidFill>
              <a:latin typeface="Calibri"/>
              <a:ea typeface="Calibri"/>
              <a:cs typeface="Calibri"/>
              <a:sym typeface="Calibri"/>
            </a:endParaRPr>
          </a:p>
        </p:txBody>
      </p:sp>
      <p:pic>
        <p:nvPicPr>
          <p:cNvPr id="236" name="Google Shape;236;gd9a2a3bcfc_1_35"/>
          <p:cNvPicPr preferRelativeResize="0"/>
          <p:nvPr/>
        </p:nvPicPr>
        <p:blipFill>
          <a:blip r:embed="rId3">
            <a:alphaModFix/>
          </a:blip>
          <a:stretch>
            <a:fillRect/>
          </a:stretch>
        </p:blipFill>
        <p:spPr>
          <a:xfrm>
            <a:off x="1039325" y="1117025"/>
            <a:ext cx="4587459" cy="5618400"/>
          </a:xfrm>
          <a:prstGeom prst="rect">
            <a:avLst/>
          </a:prstGeom>
          <a:noFill/>
          <a:ln cap="flat" cmpd="sng" w="38100">
            <a:solidFill>
              <a:srgbClr val="000000"/>
            </a:solidFill>
            <a:prstDash val="solid"/>
            <a:round/>
            <a:headEnd len="sm" w="sm" type="none"/>
            <a:tailEnd len="sm" w="sm" type="none"/>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 name="Shape 45"/>
        <p:cNvGrpSpPr/>
        <p:nvPr/>
      </p:nvGrpSpPr>
      <p:grpSpPr>
        <a:xfrm>
          <a:off x="0" y="0"/>
          <a:ext cx="0" cy="0"/>
          <a:chOff x="0" y="0"/>
          <a:chExt cx="0" cy="0"/>
        </a:xfrm>
      </p:grpSpPr>
      <p:sp>
        <p:nvSpPr>
          <p:cNvPr id="46" name="Google Shape;46;gb698318f69_0_7"/>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California </a:t>
            </a:r>
            <a:r>
              <a:rPr i="1" lang="en-US" sz="4100">
                <a:solidFill>
                  <a:schemeClr val="lt1"/>
                </a:solidFill>
              </a:rPr>
              <a:t>Arts Framework</a:t>
            </a:r>
            <a:r>
              <a:rPr lang="en-US" sz="4100">
                <a:solidFill>
                  <a:schemeClr val="lt1"/>
                </a:solidFill>
              </a:rPr>
              <a:t> &amp; Arts Integration</a:t>
            </a:r>
            <a:endParaRPr b="0"/>
          </a:p>
        </p:txBody>
      </p:sp>
      <p:sp>
        <p:nvSpPr>
          <p:cNvPr id="47" name="Google Shape;47;gb698318f69_0_7"/>
          <p:cNvSpPr txBox="1"/>
          <p:nvPr/>
        </p:nvSpPr>
        <p:spPr>
          <a:xfrm>
            <a:off x="249400" y="1501575"/>
            <a:ext cx="7034400" cy="5500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800"/>
              </a:spcBef>
              <a:spcAft>
                <a:spcPts val="0"/>
              </a:spcAft>
              <a:buNone/>
            </a:pPr>
            <a:r>
              <a:rPr b="1" lang="en-US" sz="2500">
                <a:solidFill>
                  <a:schemeClr val="dk1"/>
                </a:solidFill>
                <a:latin typeface="Calibri"/>
                <a:ea typeface="Calibri"/>
                <a:cs typeface="Calibri"/>
                <a:sym typeface="Calibri"/>
              </a:rPr>
              <a:t>Chapter 8: Transcending Disciplinary Boundaries - Arts Integration</a:t>
            </a:r>
            <a:endParaRPr b="1"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“Arts Integration inspires, positively impacts student learning and when integrated, provides pathways for </a:t>
            </a:r>
            <a:r>
              <a:rPr lang="en-US" sz="2500">
                <a:solidFill>
                  <a:schemeClr val="dk1"/>
                </a:solidFill>
                <a:latin typeface="Calibri"/>
                <a:ea typeface="Calibri"/>
                <a:cs typeface="Calibri"/>
                <a:sym typeface="Calibri"/>
              </a:rPr>
              <a:t>learning</a:t>
            </a:r>
            <a:r>
              <a:rPr lang="en-US" sz="2500">
                <a:solidFill>
                  <a:schemeClr val="dk1"/>
                </a:solidFill>
                <a:latin typeface="Calibri"/>
                <a:ea typeface="Calibri"/>
                <a:cs typeface="Calibri"/>
                <a:sym typeface="Calibri"/>
              </a:rPr>
              <a:t> that transcends discipline boundaries” (lines 15-17). </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1000"/>
              </a:spcAft>
              <a:buClr>
                <a:schemeClr val="dk1"/>
              </a:buClr>
              <a:buSzPts val="2500"/>
              <a:buFont typeface="Calibri"/>
              <a:buChar char="-"/>
            </a:pPr>
            <a:r>
              <a:rPr lang="en-US" sz="2500">
                <a:solidFill>
                  <a:schemeClr val="dk1"/>
                </a:solidFill>
                <a:latin typeface="Calibri"/>
                <a:ea typeface="Calibri"/>
                <a:cs typeface="Calibri"/>
                <a:sym typeface="Calibri"/>
              </a:rPr>
              <a:t>“The </a:t>
            </a:r>
            <a:r>
              <a:rPr i="1" lang="en-US" sz="2500">
                <a:solidFill>
                  <a:schemeClr val="dk1"/>
                </a:solidFill>
                <a:latin typeface="Calibri"/>
                <a:ea typeface="Calibri"/>
                <a:cs typeface="Calibri"/>
                <a:sym typeface="Calibri"/>
              </a:rPr>
              <a:t>Arts Framework</a:t>
            </a:r>
            <a:r>
              <a:rPr lang="en-US" sz="2500">
                <a:solidFill>
                  <a:schemeClr val="dk1"/>
                </a:solidFill>
                <a:latin typeface="Calibri"/>
                <a:ea typeface="Calibri"/>
                <a:cs typeface="Calibri"/>
                <a:sym typeface="Calibri"/>
              </a:rPr>
              <a:t> defines arts integrated instruction as co-equal instruction in which students are learning and being assessed equally in one or more arts disciplines through the </a:t>
            </a:r>
            <a:r>
              <a:rPr i="1" lang="en-US" sz="2500">
                <a:solidFill>
                  <a:schemeClr val="dk1"/>
                </a:solidFill>
                <a:latin typeface="Calibri"/>
                <a:ea typeface="Calibri"/>
                <a:cs typeface="Calibri"/>
                <a:sym typeface="Calibri"/>
              </a:rPr>
              <a:t>Arts Standards</a:t>
            </a:r>
            <a:r>
              <a:rPr lang="en-US" sz="2500">
                <a:solidFill>
                  <a:schemeClr val="dk1"/>
                </a:solidFill>
                <a:latin typeface="Calibri"/>
                <a:ea typeface="Calibri"/>
                <a:cs typeface="Calibri"/>
                <a:sym typeface="Calibri"/>
              </a:rPr>
              <a:t>’ four artistic processes and one or more other subject areas” (lines 18-20).  </a:t>
            </a:r>
            <a:endParaRPr sz="2500">
              <a:solidFill>
                <a:schemeClr val="dk1"/>
              </a:solidFill>
              <a:latin typeface="Calibri"/>
              <a:ea typeface="Calibri"/>
              <a:cs typeface="Calibri"/>
              <a:sym typeface="Calibri"/>
            </a:endParaRPr>
          </a:p>
        </p:txBody>
      </p:sp>
      <p:pic>
        <p:nvPicPr>
          <p:cNvPr descr="Kids, Girl, Pencil, Drawing, Notebook, Study, Friends" id="48" name="Google Shape;48;gb698318f69_0_7"/>
          <p:cNvPicPr preferRelativeResize="0"/>
          <p:nvPr/>
        </p:nvPicPr>
        <p:blipFill>
          <a:blip r:embed="rId3">
            <a:alphaModFix/>
          </a:blip>
          <a:stretch>
            <a:fillRect/>
          </a:stretch>
        </p:blipFill>
        <p:spPr>
          <a:xfrm>
            <a:off x="7283800" y="2107450"/>
            <a:ext cx="4588800" cy="3059200"/>
          </a:xfrm>
          <a:prstGeom prst="rect">
            <a:avLst/>
          </a:prstGeom>
          <a:noFill/>
          <a:ln cap="flat" cmpd="sng" w="38100">
            <a:solidFill>
              <a:srgbClr val="000000"/>
            </a:solidFill>
            <a:prstDash val="solid"/>
            <a:round/>
            <a:headEnd len="sm" w="sm" type="none"/>
            <a:tailEnd len="sm" w="sm" type="none"/>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gd9a2a3bcfc_1_41"/>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solidFill>
                  <a:schemeClr val="lt1"/>
                </a:solidFill>
              </a:rPr>
              <a:t>Visual Art and History Integration: Step 1</a:t>
            </a:r>
            <a:endParaRPr b="0" sz="3900"/>
          </a:p>
        </p:txBody>
      </p:sp>
      <p:sp>
        <p:nvSpPr>
          <p:cNvPr id="242" name="Google Shape;242;gd9a2a3bcfc_1_41"/>
          <p:cNvSpPr txBox="1"/>
          <p:nvPr/>
        </p:nvSpPr>
        <p:spPr>
          <a:xfrm>
            <a:off x="6722400" y="1885425"/>
            <a:ext cx="5342700" cy="4850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800"/>
              </a:spcBef>
              <a:spcAft>
                <a:spcPts val="0"/>
              </a:spcAft>
              <a:buNone/>
            </a:pPr>
            <a:r>
              <a:rPr lang="en-US" sz="2500">
                <a:solidFill>
                  <a:schemeClr val="dk1"/>
                </a:solidFill>
                <a:latin typeface="Calibri"/>
                <a:ea typeface="Calibri"/>
                <a:cs typeface="Calibri"/>
                <a:sym typeface="Calibri"/>
              </a:rPr>
              <a:t>For this integrated lesson, the disciplines being integrated are:</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Visual Art</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History Social Science</a:t>
            </a:r>
            <a:r>
              <a:rPr lang="en-US" sz="2500">
                <a:solidFill>
                  <a:schemeClr val="dk1"/>
                </a:solidFill>
                <a:latin typeface="Calibri"/>
                <a:ea typeface="Calibri"/>
                <a:cs typeface="Calibri"/>
                <a:sym typeface="Calibri"/>
              </a:rPr>
              <a:t>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1000"/>
              </a:spcAft>
              <a:buNone/>
            </a:pPr>
            <a:r>
              <a:t/>
            </a:r>
            <a:endParaRPr sz="2500">
              <a:solidFill>
                <a:schemeClr val="dk1"/>
              </a:solidFill>
              <a:latin typeface="Calibri"/>
              <a:ea typeface="Calibri"/>
              <a:cs typeface="Calibri"/>
              <a:sym typeface="Calibri"/>
            </a:endParaRPr>
          </a:p>
        </p:txBody>
      </p:sp>
      <p:pic>
        <p:nvPicPr>
          <p:cNvPr id="243" name="Google Shape;243;gd9a2a3bcfc_1_41"/>
          <p:cNvPicPr preferRelativeResize="0"/>
          <p:nvPr/>
        </p:nvPicPr>
        <p:blipFill>
          <a:blip r:embed="rId3">
            <a:alphaModFix/>
          </a:blip>
          <a:stretch>
            <a:fillRect/>
          </a:stretch>
        </p:blipFill>
        <p:spPr>
          <a:xfrm>
            <a:off x="726500" y="1616673"/>
            <a:ext cx="4651925" cy="409602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gd9a2a3bcfc_1_48"/>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solidFill>
                  <a:schemeClr val="lt1"/>
                </a:solidFill>
              </a:rPr>
              <a:t>Visual Art and History Integration: Step 2</a:t>
            </a:r>
            <a:endParaRPr b="0" sz="3900"/>
          </a:p>
        </p:txBody>
      </p:sp>
      <p:sp>
        <p:nvSpPr>
          <p:cNvPr id="249" name="Google Shape;249;gd9a2a3bcfc_1_48"/>
          <p:cNvSpPr txBox="1"/>
          <p:nvPr/>
        </p:nvSpPr>
        <p:spPr>
          <a:xfrm>
            <a:off x="5168200" y="1186025"/>
            <a:ext cx="6799800" cy="4850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b="1" lang="en-US" sz="1700">
                <a:solidFill>
                  <a:schemeClr val="dk1"/>
                </a:solidFill>
                <a:latin typeface="Calibri"/>
                <a:ea typeface="Calibri"/>
                <a:cs typeface="Calibri"/>
                <a:sym typeface="Calibri"/>
                <a:extLst>
                  <a:ext uri="http://customooxmlschemas.google.com/">
                    <go:slidesCustomData xmlns:go="http://customooxmlschemas.google.com/" textRoundtripDataId="14"/>
                  </a:ext>
                </a:extLst>
              </a:rPr>
              <a:t>3.VA:Cr2.1</a:t>
            </a:r>
            <a:r>
              <a:rPr lang="en-US" sz="1700">
                <a:solidFill>
                  <a:schemeClr val="dk1"/>
                </a:solidFill>
                <a:latin typeface="Calibri"/>
                <a:ea typeface="Calibri"/>
                <a:cs typeface="Calibri"/>
                <a:sym typeface="Calibri"/>
                <a:extLst>
                  <a:ext uri="http://customooxmlschemas.google.com/">
                    <go:slidesCustomData xmlns:go="http://customooxmlschemas.google.com/" textRoundtripDataId="15"/>
                  </a:ext>
                </a:extLst>
              </a:rPr>
              <a:t> Create a personally satisfying artwork using a variety of artistic processes and materials. (we are going to focus on the materials portion of the standard - painting technique)</a:t>
            </a:r>
            <a:endParaRPr sz="1700">
              <a:solidFill>
                <a:schemeClr val="dk1"/>
              </a:solidFill>
              <a:latin typeface="Calibri"/>
              <a:ea typeface="Calibri"/>
              <a:cs typeface="Calibri"/>
              <a:sym typeface="Calibri"/>
              <a:extLst>
                <a:ext uri="http://customooxmlschemas.google.com/">
                  <go:slidesCustomData xmlns:go="http://customooxmlschemas.google.com/" textRoundtripDataId="16"/>
                </a:ext>
              </a:extLst>
            </a:endParaRPr>
          </a:p>
          <a:p>
            <a:pPr indent="0" lvl="0" marL="0" rtl="0" algn="l">
              <a:lnSpc>
                <a:spcPct val="115000"/>
              </a:lnSpc>
              <a:spcBef>
                <a:spcPts val="1600"/>
              </a:spcBef>
              <a:spcAft>
                <a:spcPts val="0"/>
              </a:spcAft>
              <a:buNone/>
            </a:pPr>
            <a:r>
              <a:rPr b="1" lang="en-US" sz="1700">
                <a:solidFill>
                  <a:schemeClr val="dk1"/>
                </a:solidFill>
                <a:latin typeface="Calibri"/>
                <a:ea typeface="Calibri"/>
                <a:cs typeface="Calibri"/>
                <a:sym typeface="Calibri"/>
                <a:extLst>
                  <a:ext uri="http://customooxmlschemas.google.com/">
                    <go:slidesCustomData xmlns:go="http://customooxmlschemas.google.com/" textRoundtripDataId="17"/>
                  </a:ext>
                </a:extLst>
              </a:rPr>
              <a:t>HSS 3.4.3 </a:t>
            </a:r>
            <a:r>
              <a:rPr lang="en-US" sz="1700">
                <a:solidFill>
                  <a:schemeClr val="dk1"/>
                </a:solidFill>
                <a:latin typeface="Calibri"/>
                <a:ea typeface="Calibri"/>
                <a:cs typeface="Calibri"/>
                <a:sym typeface="Calibri"/>
                <a:extLst>
                  <a:ext uri="http://customooxmlschemas.google.com/">
                    <go:slidesCustomData xmlns:go="http://customooxmlschemas.google.com/" textRoundtripDataId="18"/>
                  </a:ext>
                </a:extLst>
              </a:rPr>
              <a:t>Know the histories of important local and national landmarks, symbols, and essential documents that create a sense of community among citizens and exemplify cherished ideas (e.g., the U.S. flag, the bald eagle, the Statue of Liberty, the U.S. Constitution, the Declaration of Independence, the U.S. Capital). </a:t>
            </a:r>
            <a:endParaRPr sz="1700">
              <a:solidFill>
                <a:schemeClr val="dk1"/>
              </a:solidFill>
              <a:latin typeface="Calibri"/>
              <a:ea typeface="Calibri"/>
              <a:cs typeface="Calibri"/>
              <a:sym typeface="Calibri"/>
              <a:extLst>
                <a:ext uri="http://customooxmlschemas.google.com/">
                  <go:slidesCustomData xmlns:go="http://customooxmlschemas.google.com/" textRoundtripDataId="19"/>
                </a:ext>
              </a:extLst>
            </a:endParaRPr>
          </a:p>
          <a:p>
            <a:pPr indent="0" lvl="0" marL="0" rtl="0" algn="l">
              <a:lnSpc>
                <a:spcPct val="115000"/>
              </a:lnSpc>
              <a:spcBef>
                <a:spcPts val="1600"/>
              </a:spcBef>
              <a:spcAft>
                <a:spcPts val="0"/>
              </a:spcAft>
              <a:buClr>
                <a:schemeClr val="dk1"/>
              </a:buClr>
              <a:buSzPts val="1100"/>
              <a:buFont typeface="Arial"/>
              <a:buNone/>
            </a:pPr>
            <a:r>
              <a:rPr lang="en-US" sz="2400">
                <a:solidFill>
                  <a:schemeClr val="dk1"/>
                </a:solidFill>
                <a:latin typeface="Calibri"/>
                <a:ea typeface="Calibri"/>
                <a:cs typeface="Calibri"/>
                <a:sym typeface="Calibri"/>
                <a:extLst>
                  <a:ext uri="http://customooxmlschemas.google.com/">
                    <go:slidesCustomData xmlns:go="http://customooxmlschemas.google.com/" textRoundtripDataId="20"/>
                  </a:ext>
                </a:extLst>
              </a:rPr>
              <a:t>These standards can connect to one another through the students creating a personally satisfying artwork using a variety of artistic processes and materials that demonstrates knowledge of important local and national landmarks. </a:t>
            </a:r>
            <a:endParaRPr sz="2400">
              <a:solidFill>
                <a:schemeClr val="dk1"/>
              </a:solidFill>
              <a:latin typeface="Calibri"/>
              <a:ea typeface="Calibri"/>
              <a:cs typeface="Calibri"/>
              <a:sym typeface="Calibri"/>
            </a:endParaRPr>
          </a:p>
          <a:p>
            <a:pPr indent="0" lvl="0" marL="0" rtl="0" algn="l">
              <a:lnSpc>
                <a:spcPct val="90000"/>
              </a:lnSpc>
              <a:spcBef>
                <a:spcPts val="1600"/>
              </a:spcBef>
              <a:spcAft>
                <a:spcPts val="0"/>
              </a:spcAft>
              <a:buNone/>
            </a:pPr>
            <a:r>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1000"/>
              </a:spcAft>
              <a:buNone/>
            </a:pPr>
            <a:r>
              <a:t/>
            </a:r>
            <a:endParaRPr sz="2500">
              <a:solidFill>
                <a:schemeClr val="dk1"/>
              </a:solidFill>
              <a:latin typeface="Calibri"/>
              <a:ea typeface="Calibri"/>
              <a:cs typeface="Calibri"/>
              <a:sym typeface="Calibri"/>
            </a:endParaRPr>
          </a:p>
        </p:txBody>
      </p:sp>
      <p:pic>
        <p:nvPicPr>
          <p:cNvPr id="250" name="Google Shape;250;gd9a2a3bcfc_1_48"/>
          <p:cNvPicPr preferRelativeResize="0"/>
          <p:nvPr/>
        </p:nvPicPr>
        <p:blipFill>
          <a:blip r:embed="rId3">
            <a:alphaModFix/>
          </a:blip>
          <a:stretch>
            <a:fillRect/>
          </a:stretch>
        </p:blipFill>
        <p:spPr>
          <a:xfrm>
            <a:off x="794424" y="1885426"/>
            <a:ext cx="4237751" cy="36108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gd9a2a3bcfc_1_55"/>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solidFill>
                  <a:schemeClr val="lt1"/>
                </a:solidFill>
              </a:rPr>
              <a:t>Visual Art and History Integration: Step 3</a:t>
            </a:r>
            <a:endParaRPr b="0" sz="3900"/>
          </a:p>
        </p:txBody>
      </p:sp>
      <p:sp>
        <p:nvSpPr>
          <p:cNvPr id="256" name="Google Shape;256;gd9a2a3bcfc_1_55"/>
          <p:cNvSpPr txBox="1"/>
          <p:nvPr/>
        </p:nvSpPr>
        <p:spPr>
          <a:xfrm>
            <a:off x="5090475" y="2571738"/>
            <a:ext cx="6799800" cy="20787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US" sz="2400">
                <a:solidFill>
                  <a:schemeClr val="dk1"/>
                </a:solidFill>
                <a:latin typeface="Calibri"/>
                <a:ea typeface="Calibri"/>
                <a:cs typeface="Calibri"/>
                <a:sym typeface="Calibri"/>
              </a:rPr>
              <a:t>The focus for this unit will be creating a personally satisfying artwork about a local and/or national landmark. </a:t>
            </a:r>
            <a:endParaRPr sz="2400">
              <a:solidFill>
                <a:schemeClr val="dk1"/>
              </a:solidFill>
              <a:latin typeface="Calibri"/>
              <a:ea typeface="Calibri"/>
              <a:cs typeface="Calibri"/>
              <a:sym typeface="Calibri"/>
            </a:endParaRPr>
          </a:p>
          <a:p>
            <a:pPr indent="0" lvl="0" marL="0" rtl="0" algn="l">
              <a:lnSpc>
                <a:spcPct val="90000"/>
              </a:lnSpc>
              <a:spcBef>
                <a:spcPts val="1600"/>
              </a:spcBef>
              <a:spcAft>
                <a:spcPts val="0"/>
              </a:spcAft>
              <a:buNone/>
            </a:pPr>
            <a:r>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1000"/>
              </a:spcAft>
              <a:buNone/>
            </a:pPr>
            <a:r>
              <a:t/>
            </a:r>
            <a:endParaRPr sz="2500">
              <a:solidFill>
                <a:schemeClr val="dk1"/>
              </a:solidFill>
              <a:latin typeface="Calibri"/>
              <a:ea typeface="Calibri"/>
              <a:cs typeface="Calibri"/>
              <a:sym typeface="Calibri"/>
            </a:endParaRPr>
          </a:p>
        </p:txBody>
      </p:sp>
      <p:pic>
        <p:nvPicPr>
          <p:cNvPr id="257" name="Google Shape;257;gd9a2a3bcfc_1_55"/>
          <p:cNvPicPr preferRelativeResize="0"/>
          <p:nvPr/>
        </p:nvPicPr>
        <p:blipFill>
          <a:blip r:embed="rId3">
            <a:alphaModFix/>
          </a:blip>
          <a:stretch>
            <a:fillRect/>
          </a:stretch>
        </p:blipFill>
        <p:spPr>
          <a:xfrm>
            <a:off x="515175" y="1675000"/>
            <a:ext cx="4031350" cy="380455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gd9a2a3bcfc_1_62"/>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solidFill>
                  <a:schemeClr val="lt1"/>
                </a:solidFill>
              </a:rPr>
              <a:t>Visual Art and History Integration: Step 4</a:t>
            </a:r>
            <a:endParaRPr b="0" sz="3900"/>
          </a:p>
        </p:txBody>
      </p:sp>
      <p:sp>
        <p:nvSpPr>
          <p:cNvPr id="263" name="Google Shape;263;gd9a2a3bcfc_1_62"/>
          <p:cNvSpPr txBox="1"/>
          <p:nvPr/>
        </p:nvSpPr>
        <p:spPr>
          <a:xfrm>
            <a:off x="5090475" y="2389638"/>
            <a:ext cx="6799800" cy="20787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US" sz="2400">
                <a:solidFill>
                  <a:schemeClr val="dk1"/>
                </a:solidFill>
                <a:latin typeface="Calibri"/>
                <a:ea typeface="Calibri"/>
                <a:cs typeface="Calibri"/>
                <a:sym typeface="Calibri"/>
              </a:rPr>
              <a:t>Unit Learning Objective:</a:t>
            </a:r>
            <a:endParaRPr sz="2400">
              <a:solidFill>
                <a:schemeClr val="dk1"/>
              </a:solidFill>
              <a:latin typeface="Calibri"/>
              <a:ea typeface="Calibri"/>
              <a:cs typeface="Calibri"/>
              <a:sym typeface="Calibri"/>
            </a:endParaRPr>
          </a:p>
          <a:p>
            <a:pPr indent="0" lvl="0" marL="0" rtl="0" algn="l">
              <a:lnSpc>
                <a:spcPct val="115000"/>
              </a:lnSpc>
              <a:spcBef>
                <a:spcPts val="1600"/>
              </a:spcBef>
              <a:spcAft>
                <a:spcPts val="0"/>
              </a:spcAft>
              <a:buNone/>
            </a:pPr>
            <a:r>
              <a:rPr lang="en-US" sz="2400">
                <a:solidFill>
                  <a:schemeClr val="dk1"/>
                </a:solidFill>
                <a:latin typeface="Calibri"/>
                <a:ea typeface="Calibri"/>
                <a:cs typeface="Calibri"/>
                <a:sym typeface="Calibri"/>
              </a:rPr>
              <a:t>Students will synthesize their understanding of the symbolism and iconography of the Statue of Liberty and Pacita Abad’s </a:t>
            </a:r>
            <a:r>
              <a:rPr i="1" lang="en-US" sz="2400">
                <a:solidFill>
                  <a:schemeClr val="dk1"/>
                </a:solidFill>
                <a:latin typeface="Calibri"/>
                <a:ea typeface="Calibri"/>
                <a:cs typeface="Calibri"/>
                <a:sym typeface="Calibri"/>
              </a:rPr>
              <a:t>L.A. Liberty</a:t>
            </a:r>
            <a:r>
              <a:rPr lang="en-US" sz="2400">
                <a:solidFill>
                  <a:schemeClr val="dk1"/>
                </a:solidFill>
                <a:latin typeface="Calibri"/>
                <a:ea typeface="Calibri"/>
                <a:cs typeface="Calibri"/>
                <a:sym typeface="Calibri"/>
              </a:rPr>
              <a:t> to create a self-portrait using personal symbols that is inspired by the Statue of Liberty and </a:t>
            </a:r>
            <a:r>
              <a:rPr i="1" lang="en-US" sz="2400">
                <a:solidFill>
                  <a:schemeClr val="dk1"/>
                </a:solidFill>
                <a:latin typeface="Calibri"/>
                <a:ea typeface="Calibri"/>
                <a:cs typeface="Calibri"/>
                <a:sym typeface="Calibri"/>
              </a:rPr>
              <a:t>L.A. Liberty</a:t>
            </a:r>
            <a:r>
              <a:rPr lang="en-US" sz="2400">
                <a:solidFill>
                  <a:schemeClr val="dk1"/>
                </a:solidFill>
                <a:latin typeface="Calibri"/>
                <a:ea typeface="Calibri"/>
                <a:cs typeface="Calibri"/>
                <a:sym typeface="Calibri"/>
              </a:rPr>
              <a:t>. </a:t>
            </a:r>
            <a:r>
              <a:rPr lang="en-US" sz="2400">
                <a:solidFill>
                  <a:schemeClr val="dk1"/>
                </a:solidFill>
                <a:latin typeface="Calibri"/>
                <a:ea typeface="Calibri"/>
                <a:cs typeface="Calibri"/>
                <a:sym typeface="Calibri"/>
              </a:rPr>
              <a:t> </a:t>
            </a:r>
            <a:endParaRPr sz="2400">
              <a:solidFill>
                <a:schemeClr val="dk1"/>
              </a:solidFill>
              <a:latin typeface="Calibri"/>
              <a:ea typeface="Calibri"/>
              <a:cs typeface="Calibri"/>
              <a:sym typeface="Calibri"/>
            </a:endParaRPr>
          </a:p>
          <a:p>
            <a:pPr indent="0" lvl="0" marL="0" rtl="0" algn="l">
              <a:lnSpc>
                <a:spcPct val="90000"/>
              </a:lnSpc>
              <a:spcBef>
                <a:spcPts val="1600"/>
              </a:spcBef>
              <a:spcAft>
                <a:spcPts val="0"/>
              </a:spcAft>
              <a:buNone/>
            </a:pPr>
            <a:r>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1000"/>
              </a:spcAft>
              <a:buNone/>
            </a:pPr>
            <a:r>
              <a:t/>
            </a:r>
            <a:endParaRPr sz="2500">
              <a:solidFill>
                <a:schemeClr val="dk1"/>
              </a:solidFill>
              <a:latin typeface="Calibri"/>
              <a:ea typeface="Calibri"/>
              <a:cs typeface="Calibri"/>
              <a:sym typeface="Calibri"/>
            </a:endParaRPr>
          </a:p>
        </p:txBody>
      </p:sp>
      <p:pic>
        <p:nvPicPr>
          <p:cNvPr id="264" name="Google Shape;264;gd9a2a3bcfc_1_62"/>
          <p:cNvPicPr preferRelativeResize="0"/>
          <p:nvPr/>
        </p:nvPicPr>
        <p:blipFill>
          <a:blip r:embed="rId3">
            <a:alphaModFix/>
          </a:blip>
          <a:stretch>
            <a:fillRect/>
          </a:stretch>
        </p:blipFill>
        <p:spPr>
          <a:xfrm>
            <a:off x="906600" y="1778925"/>
            <a:ext cx="3834175" cy="388065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gd9a2a3bcfc_1_69"/>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solidFill>
                  <a:schemeClr val="lt1"/>
                </a:solidFill>
              </a:rPr>
              <a:t>Visual Art and History Integration: Step 5</a:t>
            </a:r>
            <a:endParaRPr b="0" sz="3900"/>
          </a:p>
        </p:txBody>
      </p:sp>
      <p:sp>
        <p:nvSpPr>
          <p:cNvPr id="270" name="Google Shape;270;gd9a2a3bcfc_1_69"/>
          <p:cNvSpPr txBox="1"/>
          <p:nvPr/>
        </p:nvSpPr>
        <p:spPr>
          <a:xfrm>
            <a:off x="5090475" y="1884513"/>
            <a:ext cx="6799800" cy="20787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US" sz="2400">
                <a:solidFill>
                  <a:schemeClr val="dk1"/>
                </a:solidFill>
                <a:latin typeface="Calibri"/>
                <a:ea typeface="Calibri"/>
                <a:cs typeface="Calibri"/>
                <a:sym typeface="Calibri"/>
              </a:rPr>
              <a:t>Key Questions</a:t>
            </a:r>
            <a:r>
              <a:rPr lang="en-US" sz="2400">
                <a:solidFill>
                  <a:schemeClr val="dk1"/>
                </a:solidFill>
                <a:latin typeface="Calibri"/>
                <a:ea typeface="Calibri"/>
                <a:cs typeface="Calibri"/>
                <a:sym typeface="Calibri"/>
              </a:rPr>
              <a:t>:</a:t>
            </a:r>
            <a:endParaRPr sz="2400">
              <a:solidFill>
                <a:schemeClr val="dk1"/>
              </a:solidFill>
              <a:latin typeface="Calibri"/>
              <a:ea typeface="Calibri"/>
              <a:cs typeface="Calibri"/>
              <a:sym typeface="Calibri"/>
            </a:endParaRPr>
          </a:p>
          <a:p>
            <a:pPr indent="0" lvl="0" marL="0" rtl="0" algn="l">
              <a:lnSpc>
                <a:spcPct val="115000"/>
              </a:lnSpc>
              <a:spcBef>
                <a:spcPts val="1600"/>
              </a:spcBef>
              <a:spcAft>
                <a:spcPts val="0"/>
              </a:spcAft>
              <a:buNone/>
            </a:pPr>
            <a:r>
              <a:rPr lang="en-US" sz="2400">
                <a:solidFill>
                  <a:schemeClr val="dk1"/>
                </a:solidFill>
                <a:latin typeface="Calibri"/>
                <a:ea typeface="Calibri"/>
                <a:cs typeface="Calibri"/>
                <a:sym typeface="Calibri"/>
              </a:rPr>
              <a:t>What is a symbol?</a:t>
            </a:r>
            <a:endParaRPr sz="2400">
              <a:solidFill>
                <a:schemeClr val="dk1"/>
              </a:solidFill>
              <a:latin typeface="Calibri"/>
              <a:ea typeface="Calibri"/>
              <a:cs typeface="Calibri"/>
              <a:sym typeface="Calibri"/>
            </a:endParaRPr>
          </a:p>
          <a:p>
            <a:pPr indent="0" lvl="0" marL="0" rtl="0" algn="l">
              <a:lnSpc>
                <a:spcPct val="115000"/>
              </a:lnSpc>
              <a:spcBef>
                <a:spcPts val="1600"/>
              </a:spcBef>
              <a:spcAft>
                <a:spcPts val="0"/>
              </a:spcAft>
              <a:buNone/>
            </a:pPr>
            <a:r>
              <a:rPr lang="en-US" sz="2400">
                <a:solidFill>
                  <a:schemeClr val="dk1"/>
                </a:solidFill>
                <a:latin typeface="Calibri"/>
                <a:ea typeface="Calibri"/>
                <a:cs typeface="Calibri"/>
                <a:sym typeface="Calibri"/>
              </a:rPr>
              <a:t>What is the Statue of Liberty’s symbolism?</a:t>
            </a:r>
            <a:endParaRPr sz="2400">
              <a:solidFill>
                <a:schemeClr val="dk1"/>
              </a:solidFill>
              <a:latin typeface="Calibri"/>
              <a:ea typeface="Calibri"/>
              <a:cs typeface="Calibri"/>
              <a:sym typeface="Calibri"/>
            </a:endParaRPr>
          </a:p>
          <a:p>
            <a:pPr indent="0" lvl="0" marL="0" rtl="0" algn="l">
              <a:lnSpc>
                <a:spcPct val="115000"/>
              </a:lnSpc>
              <a:spcBef>
                <a:spcPts val="1600"/>
              </a:spcBef>
              <a:spcAft>
                <a:spcPts val="0"/>
              </a:spcAft>
              <a:buNone/>
            </a:pPr>
            <a:r>
              <a:rPr lang="en-US" sz="2400">
                <a:solidFill>
                  <a:schemeClr val="dk1"/>
                </a:solidFill>
                <a:latin typeface="Calibri"/>
                <a:ea typeface="Calibri"/>
                <a:cs typeface="Calibri"/>
                <a:sym typeface="Calibri"/>
              </a:rPr>
              <a:t>What is a self-portrait? </a:t>
            </a:r>
            <a:endParaRPr sz="2400">
              <a:solidFill>
                <a:schemeClr val="dk1"/>
              </a:solidFill>
              <a:latin typeface="Calibri"/>
              <a:ea typeface="Calibri"/>
              <a:cs typeface="Calibri"/>
              <a:sym typeface="Calibri"/>
            </a:endParaRPr>
          </a:p>
          <a:p>
            <a:pPr indent="0" lvl="0" marL="0" rtl="0" algn="l">
              <a:lnSpc>
                <a:spcPct val="115000"/>
              </a:lnSpc>
              <a:spcBef>
                <a:spcPts val="1600"/>
              </a:spcBef>
              <a:spcAft>
                <a:spcPts val="0"/>
              </a:spcAft>
              <a:buNone/>
            </a:pPr>
            <a:r>
              <a:rPr lang="en-US" sz="2400">
                <a:solidFill>
                  <a:schemeClr val="dk1"/>
                </a:solidFill>
                <a:latin typeface="Calibri"/>
                <a:ea typeface="Calibri"/>
                <a:cs typeface="Calibri"/>
                <a:sym typeface="Calibri"/>
              </a:rPr>
              <a:t>How can I use symbols in artwork?</a:t>
            </a:r>
            <a:endParaRPr sz="2400">
              <a:solidFill>
                <a:schemeClr val="dk1"/>
              </a:solidFill>
              <a:latin typeface="Calibri"/>
              <a:ea typeface="Calibri"/>
              <a:cs typeface="Calibri"/>
              <a:sym typeface="Calibri"/>
            </a:endParaRPr>
          </a:p>
          <a:p>
            <a:pPr indent="0" lvl="0" marL="0" rtl="0" algn="l">
              <a:lnSpc>
                <a:spcPct val="90000"/>
              </a:lnSpc>
              <a:spcBef>
                <a:spcPts val="1600"/>
              </a:spcBef>
              <a:spcAft>
                <a:spcPts val="0"/>
              </a:spcAft>
              <a:buNone/>
            </a:pPr>
            <a:r>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1000"/>
              </a:spcAft>
              <a:buNone/>
            </a:pPr>
            <a:r>
              <a:t/>
            </a:r>
            <a:endParaRPr sz="2500">
              <a:solidFill>
                <a:schemeClr val="dk1"/>
              </a:solidFill>
              <a:latin typeface="Calibri"/>
              <a:ea typeface="Calibri"/>
              <a:cs typeface="Calibri"/>
              <a:sym typeface="Calibri"/>
            </a:endParaRPr>
          </a:p>
        </p:txBody>
      </p:sp>
      <p:pic>
        <p:nvPicPr>
          <p:cNvPr id="271" name="Google Shape;271;gd9a2a3bcfc_1_69"/>
          <p:cNvPicPr preferRelativeResize="0"/>
          <p:nvPr/>
        </p:nvPicPr>
        <p:blipFill>
          <a:blip r:embed="rId3">
            <a:alphaModFix/>
          </a:blip>
          <a:stretch>
            <a:fillRect/>
          </a:stretch>
        </p:blipFill>
        <p:spPr>
          <a:xfrm>
            <a:off x="777525" y="1453800"/>
            <a:ext cx="3647900" cy="394805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gd9a2a3bcfc_1_76"/>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solidFill>
                  <a:schemeClr val="lt1"/>
                </a:solidFill>
              </a:rPr>
              <a:t>Visual Art and History Integration: Step 6</a:t>
            </a:r>
            <a:endParaRPr b="0" sz="3900"/>
          </a:p>
        </p:txBody>
      </p:sp>
      <p:sp>
        <p:nvSpPr>
          <p:cNvPr id="277" name="Google Shape;277;gd9a2a3bcfc_1_76"/>
          <p:cNvSpPr txBox="1"/>
          <p:nvPr/>
        </p:nvSpPr>
        <p:spPr>
          <a:xfrm>
            <a:off x="5090475" y="2389638"/>
            <a:ext cx="6799800" cy="20787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US" sz="2400">
                <a:solidFill>
                  <a:schemeClr val="dk1"/>
                </a:solidFill>
                <a:latin typeface="Calibri"/>
                <a:ea typeface="Calibri"/>
                <a:cs typeface="Calibri"/>
                <a:sym typeface="Calibri"/>
              </a:rPr>
              <a:t>Initial Hook:</a:t>
            </a:r>
            <a:endParaRPr sz="2400">
              <a:solidFill>
                <a:schemeClr val="dk1"/>
              </a:solidFill>
              <a:latin typeface="Calibri"/>
              <a:ea typeface="Calibri"/>
              <a:cs typeface="Calibri"/>
              <a:sym typeface="Calibri"/>
            </a:endParaRPr>
          </a:p>
          <a:p>
            <a:pPr indent="0" lvl="0" marL="0" rtl="0" algn="l">
              <a:lnSpc>
                <a:spcPct val="115000"/>
              </a:lnSpc>
              <a:spcBef>
                <a:spcPts val="1600"/>
              </a:spcBef>
              <a:spcAft>
                <a:spcPts val="0"/>
              </a:spcAft>
              <a:buNone/>
            </a:pPr>
            <a:r>
              <a:rPr lang="en-US" sz="2400">
                <a:solidFill>
                  <a:schemeClr val="dk1"/>
                </a:solidFill>
                <a:latin typeface="Calibri"/>
                <a:ea typeface="Calibri"/>
                <a:cs typeface="Calibri"/>
                <a:sym typeface="Calibri"/>
              </a:rPr>
              <a:t>Students will use visual literacy to examine a photograph of the Statue of Liberty. </a:t>
            </a:r>
            <a:endParaRPr sz="2400">
              <a:solidFill>
                <a:schemeClr val="dk1"/>
              </a:solidFill>
              <a:latin typeface="Calibri"/>
              <a:ea typeface="Calibri"/>
              <a:cs typeface="Calibri"/>
              <a:sym typeface="Calibri"/>
            </a:endParaRPr>
          </a:p>
          <a:p>
            <a:pPr indent="0" lvl="0" marL="0" rtl="0" algn="l">
              <a:lnSpc>
                <a:spcPct val="90000"/>
              </a:lnSpc>
              <a:spcBef>
                <a:spcPts val="1600"/>
              </a:spcBef>
              <a:spcAft>
                <a:spcPts val="0"/>
              </a:spcAft>
              <a:buNone/>
            </a:pPr>
            <a:r>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1000"/>
              </a:spcAft>
              <a:buNone/>
            </a:pPr>
            <a:r>
              <a:t/>
            </a:r>
            <a:endParaRPr sz="2500">
              <a:solidFill>
                <a:schemeClr val="dk1"/>
              </a:solidFill>
              <a:latin typeface="Calibri"/>
              <a:ea typeface="Calibri"/>
              <a:cs typeface="Calibri"/>
              <a:sym typeface="Calibri"/>
            </a:endParaRPr>
          </a:p>
        </p:txBody>
      </p:sp>
      <p:pic>
        <p:nvPicPr>
          <p:cNvPr id="278" name="Google Shape;278;gd9a2a3bcfc_1_76"/>
          <p:cNvPicPr preferRelativeResize="0"/>
          <p:nvPr/>
        </p:nvPicPr>
        <p:blipFill>
          <a:blip r:embed="rId3">
            <a:alphaModFix/>
          </a:blip>
          <a:stretch>
            <a:fillRect/>
          </a:stretch>
        </p:blipFill>
        <p:spPr>
          <a:xfrm>
            <a:off x="814226" y="2075976"/>
            <a:ext cx="4034050" cy="33453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gd9a2a3bcfc_1_83"/>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solidFill>
                  <a:schemeClr val="lt1"/>
                </a:solidFill>
              </a:rPr>
              <a:t>Visual Art and History Integration: Step 7</a:t>
            </a:r>
            <a:endParaRPr b="0" sz="3900"/>
          </a:p>
        </p:txBody>
      </p:sp>
      <p:sp>
        <p:nvSpPr>
          <p:cNvPr id="284" name="Google Shape;284;gd9a2a3bcfc_1_83"/>
          <p:cNvSpPr txBox="1"/>
          <p:nvPr/>
        </p:nvSpPr>
        <p:spPr>
          <a:xfrm>
            <a:off x="5090475" y="2389638"/>
            <a:ext cx="6799800" cy="20787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US" sz="2400">
                <a:solidFill>
                  <a:schemeClr val="dk1"/>
                </a:solidFill>
                <a:latin typeface="Calibri"/>
                <a:ea typeface="Calibri"/>
                <a:cs typeface="Calibri"/>
                <a:sym typeface="Calibri"/>
              </a:rPr>
              <a:t>Assessment will take </a:t>
            </a:r>
            <a:r>
              <a:rPr lang="en-US" sz="2400">
                <a:solidFill>
                  <a:schemeClr val="dk1"/>
                </a:solidFill>
                <a:latin typeface="Calibri"/>
                <a:ea typeface="Calibri"/>
                <a:cs typeface="Calibri"/>
                <a:sym typeface="Calibri"/>
              </a:rPr>
              <a:t>place via a rubric with the following dimensions:</a:t>
            </a:r>
            <a:endParaRPr sz="2400">
              <a:solidFill>
                <a:schemeClr val="dk1"/>
              </a:solidFill>
              <a:latin typeface="Calibri"/>
              <a:ea typeface="Calibri"/>
              <a:cs typeface="Calibri"/>
              <a:sym typeface="Calibri"/>
            </a:endParaRPr>
          </a:p>
          <a:p>
            <a:pPr indent="-381000" lvl="0" marL="457200" rtl="0" algn="l">
              <a:lnSpc>
                <a:spcPct val="115000"/>
              </a:lnSpc>
              <a:spcBef>
                <a:spcPts val="160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Symbolism of the Statue of Liberty </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Creating symbolism in personal artwork </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Construction of a self-</a:t>
            </a:r>
            <a:r>
              <a:rPr lang="en-US" sz="2400">
                <a:solidFill>
                  <a:schemeClr val="dk1"/>
                </a:solidFill>
                <a:latin typeface="Calibri"/>
                <a:ea typeface="Calibri"/>
                <a:cs typeface="Calibri"/>
                <a:sym typeface="Calibri"/>
              </a:rPr>
              <a:t>portrait</a:t>
            </a:r>
            <a:endParaRPr sz="2400">
              <a:solidFill>
                <a:schemeClr val="dk1"/>
              </a:solidFill>
              <a:latin typeface="Calibri"/>
              <a:ea typeface="Calibri"/>
              <a:cs typeface="Calibri"/>
              <a:sym typeface="Calibri"/>
            </a:endParaRPr>
          </a:p>
          <a:p>
            <a:pPr indent="0" lvl="0" marL="0" rtl="0" algn="l">
              <a:lnSpc>
                <a:spcPct val="90000"/>
              </a:lnSpc>
              <a:spcBef>
                <a:spcPts val="1600"/>
              </a:spcBef>
              <a:spcAft>
                <a:spcPts val="0"/>
              </a:spcAft>
              <a:buNone/>
            </a:pPr>
            <a:r>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1000"/>
              </a:spcAft>
              <a:buNone/>
            </a:pPr>
            <a:r>
              <a:t/>
            </a:r>
            <a:endParaRPr sz="2500">
              <a:solidFill>
                <a:schemeClr val="dk1"/>
              </a:solidFill>
              <a:latin typeface="Calibri"/>
              <a:ea typeface="Calibri"/>
              <a:cs typeface="Calibri"/>
              <a:sym typeface="Calibri"/>
            </a:endParaRPr>
          </a:p>
        </p:txBody>
      </p:sp>
      <p:pic>
        <p:nvPicPr>
          <p:cNvPr id="285" name="Google Shape;285;gd9a2a3bcfc_1_83"/>
          <p:cNvPicPr preferRelativeResize="0"/>
          <p:nvPr/>
        </p:nvPicPr>
        <p:blipFill>
          <a:blip r:embed="rId3">
            <a:alphaModFix/>
          </a:blip>
          <a:stretch>
            <a:fillRect/>
          </a:stretch>
        </p:blipFill>
        <p:spPr>
          <a:xfrm>
            <a:off x="660525" y="2136175"/>
            <a:ext cx="4055150" cy="33628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gd9a2a3bcfc_1_90"/>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solidFill>
                  <a:schemeClr val="lt1"/>
                </a:solidFill>
              </a:rPr>
              <a:t>Visual Art and History Integration: Writing the Lesson</a:t>
            </a:r>
            <a:endParaRPr b="0" sz="3900"/>
          </a:p>
        </p:txBody>
      </p:sp>
      <p:sp>
        <p:nvSpPr>
          <p:cNvPr id="291" name="Google Shape;291;gd9a2a3bcfc_1_90"/>
          <p:cNvSpPr txBox="1"/>
          <p:nvPr/>
        </p:nvSpPr>
        <p:spPr>
          <a:xfrm>
            <a:off x="5090475" y="1283157"/>
            <a:ext cx="6799800" cy="3185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US" sz="2400">
                <a:solidFill>
                  <a:schemeClr val="dk1"/>
                </a:solidFill>
                <a:latin typeface="Calibri"/>
                <a:ea typeface="Calibri"/>
                <a:cs typeface="Calibri"/>
                <a:sym typeface="Calibri"/>
              </a:rPr>
              <a:t>At the completion of the “Planning an Integrated Unit” worksheet, you have all of the major </a:t>
            </a:r>
            <a:r>
              <a:rPr lang="en-US" sz="2400">
                <a:solidFill>
                  <a:schemeClr val="dk1"/>
                </a:solidFill>
                <a:latin typeface="Calibri"/>
                <a:ea typeface="Calibri"/>
                <a:cs typeface="Calibri"/>
                <a:sym typeface="Calibri"/>
              </a:rPr>
              <a:t>components needed to write an arts integrated lesson. </a:t>
            </a:r>
            <a:endParaRPr sz="2400">
              <a:solidFill>
                <a:schemeClr val="dk1"/>
              </a:solidFill>
              <a:latin typeface="Calibri"/>
              <a:ea typeface="Calibri"/>
              <a:cs typeface="Calibri"/>
              <a:sym typeface="Calibri"/>
            </a:endParaRPr>
          </a:p>
          <a:p>
            <a:pPr indent="0" lvl="0" marL="0" rtl="0" algn="l">
              <a:lnSpc>
                <a:spcPct val="115000"/>
              </a:lnSpc>
              <a:spcBef>
                <a:spcPts val="1600"/>
              </a:spcBef>
              <a:spcAft>
                <a:spcPts val="0"/>
              </a:spcAft>
              <a:buNone/>
            </a:pPr>
            <a:r>
              <a:rPr lang="en-US" sz="2400">
                <a:solidFill>
                  <a:schemeClr val="dk1"/>
                </a:solidFill>
                <a:latin typeface="Calibri"/>
                <a:ea typeface="Calibri"/>
                <a:cs typeface="Calibri"/>
                <a:sym typeface="Calibri"/>
              </a:rPr>
              <a:t>Here is a integrated unit lesson plan template that may be helpful as you write an arts integrated lesson. </a:t>
            </a:r>
            <a:endParaRPr sz="2400">
              <a:solidFill>
                <a:schemeClr val="dk1"/>
              </a:solidFill>
              <a:latin typeface="Calibri"/>
              <a:ea typeface="Calibri"/>
              <a:cs typeface="Calibri"/>
              <a:sym typeface="Calibri"/>
            </a:endParaRPr>
          </a:p>
          <a:p>
            <a:pPr indent="0" lvl="0" marL="0" rtl="0" algn="l">
              <a:lnSpc>
                <a:spcPct val="90000"/>
              </a:lnSpc>
              <a:spcBef>
                <a:spcPts val="1600"/>
              </a:spcBef>
              <a:spcAft>
                <a:spcPts val="0"/>
              </a:spcAft>
              <a:buNone/>
            </a:pPr>
            <a:r>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1000"/>
              </a:spcAft>
              <a:buNone/>
            </a:pPr>
            <a:r>
              <a:t/>
            </a:r>
            <a:endParaRPr sz="2500">
              <a:solidFill>
                <a:schemeClr val="dk1"/>
              </a:solidFill>
              <a:latin typeface="Calibri"/>
              <a:ea typeface="Calibri"/>
              <a:cs typeface="Calibri"/>
              <a:sym typeface="Calibri"/>
            </a:endParaRPr>
          </a:p>
        </p:txBody>
      </p:sp>
      <p:pic>
        <p:nvPicPr>
          <p:cNvPr id="292" name="Google Shape;292;gd9a2a3bcfc_1_90">
            <a:hlinkClick r:id="rId3"/>
          </p:cNvPr>
          <p:cNvPicPr preferRelativeResize="0"/>
          <p:nvPr/>
        </p:nvPicPr>
        <p:blipFill>
          <a:blip r:embed="rId4">
            <a:alphaModFix/>
          </a:blip>
          <a:stretch>
            <a:fillRect/>
          </a:stretch>
        </p:blipFill>
        <p:spPr>
          <a:xfrm>
            <a:off x="1084525" y="1146250"/>
            <a:ext cx="3656250" cy="5519550"/>
          </a:xfrm>
          <a:prstGeom prst="rect">
            <a:avLst/>
          </a:prstGeom>
          <a:noFill/>
          <a:ln cap="flat" cmpd="sng" w="38100">
            <a:solidFill>
              <a:srgbClr val="666666"/>
            </a:solidFill>
            <a:prstDash val="solid"/>
            <a:round/>
            <a:headEnd len="sm" w="sm" type="none"/>
            <a:tailEnd len="sm" w="sm" type="none"/>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gd9a2a3bcfc_1_97"/>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Discussion Point</a:t>
            </a:r>
            <a:endParaRPr b="0"/>
          </a:p>
        </p:txBody>
      </p:sp>
      <p:sp>
        <p:nvSpPr>
          <p:cNvPr id="298" name="Google Shape;298;gd9a2a3bcfc_1_97"/>
          <p:cNvSpPr txBox="1"/>
          <p:nvPr/>
        </p:nvSpPr>
        <p:spPr>
          <a:xfrm>
            <a:off x="288275" y="1672275"/>
            <a:ext cx="6357000" cy="5500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800"/>
              </a:spcBef>
              <a:spcAft>
                <a:spcPts val="0"/>
              </a:spcAft>
              <a:buNone/>
            </a:pPr>
            <a:r>
              <a:rPr b="1" lang="en-US" sz="2500">
                <a:solidFill>
                  <a:schemeClr val="dk1"/>
                </a:solidFill>
                <a:latin typeface="Calibri"/>
                <a:ea typeface="Calibri"/>
                <a:cs typeface="Calibri"/>
                <a:sym typeface="Calibri"/>
              </a:rPr>
              <a:t>Discussion Point</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1000"/>
              </a:spcAft>
              <a:buNone/>
            </a:pPr>
            <a:r>
              <a:rPr lang="en-US" sz="2500">
                <a:solidFill>
                  <a:schemeClr val="dk1"/>
                </a:solidFill>
                <a:latin typeface="Calibri"/>
                <a:ea typeface="Calibri"/>
                <a:cs typeface="Calibri"/>
                <a:sym typeface="Calibri"/>
              </a:rPr>
              <a:t>What are your thoughts on the planning process for writing an integrated lesson? What questions do you have?</a:t>
            </a:r>
            <a:endParaRPr sz="2500">
              <a:solidFill>
                <a:schemeClr val="dk1"/>
              </a:solidFill>
              <a:latin typeface="Calibri"/>
              <a:ea typeface="Calibri"/>
              <a:cs typeface="Calibri"/>
              <a:sym typeface="Calibri"/>
            </a:endParaRPr>
          </a:p>
        </p:txBody>
      </p:sp>
      <p:pic>
        <p:nvPicPr>
          <p:cNvPr id="299" name="Google Shape;299;gd9a2a3bcfc_1_97"/>
          <p:cNvPicPr preferRelativeResize="0"/>
          <p:nvPr/>
        </p:nvPicPr>
        <p:blipFill rotWithShape="1">
          <a:blip r:embed="rId3">
            <a:alphaModFix/>
          </a:blip>
          <a:srcRect b="20855" l="11911" r="13964" t="5760"/>
          <a:stretch/>
        </p:blipFill>
        <p:spPr>
          <a:xfrm>
            <a:off x="6800125" y="1244300"/>
            <a:ext cx="4720950" cy="4673749"/>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gdc40df5d92_0_0"/>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Resources for History/Social Science</a:t>
            </a:r>
            <a:endParaRPr/>
          </a:p>
        </p:txBody>
      </p:sp>
      <p:sp>
        <p:nvSpPr>
          <p:cNvPr id="305" name="Google Shape;305;gdc40df5d92_0_0"/>
          <p:cNvSpPr txBox="1"/>
          <p:nvPr/>
        </p:nvSpPr>
        <p:spPr>
          <a:xfrm>
            <a:off x="266700" y="1357800"/>
            <a:ext cx="11658600" cy="5500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800"/>
              </a:spcBef>
              <a:spcAft>
                <a:spcPts val="0"/>
              </a:spcAft>
              <a:buNone/>
            </a:pPr>
            <a:r>
              <a:rPr lang="en-US" sz="2500">
                <a:solidFill>
                  <a:schemeClr val="dk1"/>
                </a:solidFill>
                <a:latin typeface="Calibri"/>
                <a:ea typeface="Calibri"/>
                <a:cs typeface="Calibri"/>
                <a:sym typeface="Calibri"/>
              </a:rPr>
              <a:t>These resources support the process of integrating History/Social Science. The sites provide inspiration points, specific lessons, and student activities. </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u="sng">
                <a:solidFill>
                  <a:schemeClr val="hlink"/>
                </a:solidFill>
                <a:latin typeface="Calibri"/>
                <a:ea typeface="Calibri"/>
                <a:cs typeface="Calibri"/>
                <a:sym typeface="Calibri"/>
                <a:hlinkClick r:id="rId3"/>
              </a:rPr>
              <a:t>California Standards Mobile Application</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u="sng">
                <a:solidFill>
                  <a:schemeClr val="hlink"/>
                </a:solidFill>
                <a:latin typeface="Calibri"/>
                <a:ea typeface="Calibri"/>
                <a:cs typeface="Calibri"/>
                <a:sym typeface="Calibri"/>
                <a:hlinkClick r:id="rId4"/>
              </a:rPr>
              <a:t>California History Social Science Framework</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u="sng">
                <a:solidFill>
                  <a:schemeClr val="hlink"/>
                </a:solidFill>
                <a:latin typeface="Calibri"/>
                <a:ea typeface="Calibri"/>
                <a:cs typeface="Calibri"/>
                <a:sym typeface="Calibri"/>
                <a:hlinkClick r:id="rId5"/>
              </a:rPr>
              <a:t>California History-Social Science Project, UC Davis</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u="sng">
                <a:solidFill>
                  <a:schemeClr val="hlink"/>
                </a:solidFill>
                <a:latin typeface="Calibri"/>
                <a:ea typeface="Calibri"/>
                <a:cs typeface="Calibri"/>
                <a:sym typeface="Calibri"/>
                <a:hlinkClick r:id="rId6"/>
              </a:rPr>
              <a:t>Using Guiding Questions from California’s HSS Framework, UC Davis</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u="sng">
                <a:solidFill>
                  <a:schemeClr val="hlink"/>
                </a:solidFill>
                <a:latin typeface="Calibri"/>
                <a:ea typeface="Calibri"/>
                <a:cs typeface="Calibri"/>
                <a:sym typeface="Calibri"/>
                <a:hlinkClick r:id="rId7"/>
              </a:rPr>
              <a:t>Google Arts &amp; Culture</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1000"/>
              </a:spcAft>
              <a:buClr>
                <a:schemeClr val="dk1"/>
              </a:buClr>
              <a:buSzPts val="2500"/>
              <a:buFont typeface="Calibri"/>
              <a:buChar char="-"/>
            </a:pPr>
            <a:r>
              <a:rPr lang="en-US" sz="2500">
                <a:solidFill>
                  <a:schemeClr val="dk1"/>
                </a:solidFill>
                <a:latin typeface="Calibri"/>
                <a:ea typeface="Calibri"/>
                <a:cs typeface="Calibri"/>
                <a:sym typeface="Calibri"/>
              </a:rPr>
              <a:t>Museums</a:t>
            </a:r>
            <a:endParaRPr sz="25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 name="Shape 52"/>
        <p:cNvGrpSpPr/>
        <p:nvPr/>
      </p:nvGrpSpPr>
      <p:grpSpPr>
        <a:xfrm>
          <a:off x="0" y="0"/>
          <a:ext cx="0" cy="0"/>
          <a:chOff x="0" y="0"/>
          <a:chExt cx="0" cy="0"/>
        </a:xfrm>
      </p:grpSpPr>
      <p:sp>
        <p:nvSpPr>
          <p:cNvPr id="53" name="Google Shape;53;g7aff3ccc23_0_55"/>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What is integrated learning?</a:t>
            </a:r>
            <a:endParaRPr b="0"/>
          </a:p>
        </p:txBody>
      </p:sp>
      <p:sp>
        <p:nvSpPr>
          <p:cNvPr id="54" name="Google Shape;54;g7aff3ccc23_0_55"/>
          <p:cNvSpPr txBox="1"/>
          <p:nvPr/>
        </p:nvSpPr>
        <p:spPr>
          <a:xfrm>
            <a:off x="288275" y="1168075"/>
            <a:ext cx="6357000" cy="55002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8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Integrated learning recognizes that </a:t>
            </a:r>
            <a:r>
              <a:rPr lang="en-US" sz="2500">
                <a:solidFill>
                  <a:schemeClr val="dk1"/>
                </a:solidFill>
                <a:latin typeface="Calibri"/>
                <a:ea typeface="Calibri"/>
                <a:cs typeface="Calibri"/>
                <a:sym typeface="Calibri"/>
              </a:rPr>
              <a:t>disciplines do not exist in isolation from one another. </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Integrated learning helps students make connections across </a:t>
            </a:r>
            <a:r>
              <a:rPr lang="en-US" sz="2500">
                <a:solidFill>
                  <a:schemeClr val="dk1"/>
                </a:solidFill>
                <a:latin typeface="Calibri"/>
                <a:ea typeface="Calibri"/>
                <a:cs typeface="Calibri"/>
                <a:sym typeface="Calibri"/>
              </a:rPr>
              <a:t>disciplines in hopes of building more authentic understanding</a:t>
            </a:r>
            <a:r>
              <a:rPr lang="en-US" sz="2500">
                <a:solidFill>
                  <a:schemeClr val="dk1"/>
                </a:solidFill>
                <a:latin typeface="Calibri"/>
                <a:ea typeface="Calibri"/>
                <a:cs typeface="Calibri"/>
                <a:sym typeface="Calibri"/>
              </a:rPr>
              <a:t>. </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In integrated learning, students learn about two or more disciplines at the same time. </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In integrated learning, approximate equal time is devoted to the learning of each discipline.  </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1000"/>
              </a:spcAft>
              <a:buClr>
                <a:schemeClr val="dk1"/>
              </a:buClr>
              <a:buSzPts val="2500"/>
              <a:buFont typeface="Calibri"/>
              <a:buChar char="-"/>
            </a:pPr>
            <a:r>
              <a:rPr lang="en-US" sz="2500">
                <a:solidFill>
                  <a:schemeClr val="dk1"/>
                </a:solidFill>
                <a:latin typeface="Calibri"/>
                <a:ea typeface="Calibri"/>
                <a:cs typeface="Calibri"/>
                <a:sym typeface="Calibri"/>
              </a:rPr>
              <a:t>Integrated learning is often more engaging and authentic that non-integrated learning. </a:t>
            </a:r>
            <a:endParaRPr sz="2500">
              <a:solidFill>
                <a:schemeClr val="dk1"/>
              </a:solidFill>
              <a:latin typeface="Calibri"/>
              <a:ea typeface="Calibri"/>
              <a:cs typeface="Calibri"/>
              <a:sym typeface="Calibri"/>
            </a:endParaRPr>
          </a:p>
        </p:txBody>
      </p:sp>
      <p:pic>
        <p:nvPicPr>
          <p:cNvPr id="55" name="Google Shape;55;g7aff3ccc23_0_55"/>
          <p:cNvPicPr preferRelativeResize="0"/>
          <p:nvPr/>
        </p:nvPicPr>
        <p:blipFill rotWithShape="1">
          <a:blip r:embed="rId3">
            <a:alphaModFix/>
          </a:blip>
          <a:srcRect b="13554" l="0" r="0" t="0"/>
          <a:stretch/>
        </p:blipFill>
        <p:spPr>
          <a:xfrm>
            <a:off x="6797675" y="1307526"/>
            <a:ext cx="5241926" cy="4531474"/>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gd8029bc0c7_0_4"/>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Resources for Visual Art</a:t>
            </a:r>
            <a:endParaRPr/>
          </a:p>
        </p:txBody>
      </p:sp>
      <p:sp>
        <p:nvSpPr>
          <p:cNvPr id="311" name="Google Shape;311;gd8029bc0c7_0_4"/>
          <p:cNvSpPr txBox="1"/>
          <p:nvPr/>
        </p:nvSpPr>
        <p:spPr>
          <a:xfrm>
            <a:off x="266700" y="1357800"/>
            <a:ext cx="11658600" cy="5500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800"/>
              </a:spcBef>
              <a:spcAft>
                <a:spcPts val="0"/>
              </a:spcAft>
              <a:buNone/>
            </a:pPr>
            <a:r>
              <a:rPr lang="en-US" sz="2500">
                <a:solidFill>
                  <a:schemeClr val="dk1"/>
                </a:solidFill>
                <a:latin typeface="Calibri"/>
                <a:ea typeface="Calibri"/>
                <a:cs typeface="Calibri"/>
                <a:sym typeface="Calibri"/>
              </a:rPr>
              <a:t>These resources support the process of integrating Visual Art. The sites provide inspiration points, specific lessons, and student activities. </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u="sng">
                <a:solidFill>
                  <a:schemeClr val="hlink"/>
                </a:solidFill>
                <a:latin typeface="Calibri"/>
                <a:ea typeface="Calibri"/>
                <a:cs typeface="Calibri"/>
                <a:sym typeface="Calibri"/>
                <a:hlinkClick r:id="rId3"/>
              </a:rPr>
              <a:t>California Standards Mobile Application</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u="sng">
                <a:solidFill>
                  <a:schemeClr val="hlink"/>
                </a:solidFill>
                <a:latin typeface="Calibri"/>
                <a:ea typeface="Calibri"/>
                <a:cs typeface="Calibri"/>
                <a:sym typeface="Calibri"/>
                <a:hlinkClick r:id="rId4"/>
              </a:rPr>
              <a:t>California Arts Education Framework</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u="sng">
                <a:solidFill>
                  <a:schemeClr val="hlink"/>
                </a:solidFill>
                <a:latin typeface="Calibri"/>
                <a:ea typeface="Calibri"/>
                <a:cs typeface="Calibri"/>
                <a:sym typeface="Calibri"/>
                <a:hlinkClick r:id="rId5"/>
              </a:rPr>
              <a:t>California Art Education Association Resources for Educators</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u="sng">
                <a:solidFill>
                  <a:schemeClr val="hlink"/>
                </a:solidFill>
                <a:latin typeface="Calibri"/>
                <a:ea typeface="Calibri"/>
                <a:cs typeface="Calibri"/>
                <a:sym typeface="Calibri"/>
                <a:hlinkClick r:id="rId6"/>
              </a:rPr>
              <a:t>Kennedy Center for the Arts Digital Resources for Educators</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u="sng">
                <a:solidFill>
                  <a:schemeClr val="hlink"/>
                </a:solidFill>
                <a:latin typeface="Calibri"/>
                <a:ea typeface="Calibri"/>
                <a:cs typeface="Calibri"/>
                <a:sym typeface="Calibri"/>
                <a:hlinkClick r:id="rId7"/>
              </a:rPr>
              <a:t>Google Arts &amp; Culture</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u="sng">
                <a:solidFill>
                  <a:schemeClr val="hlink"/>
                </a:solidFill>
                <a:latin typeface="Calibri"/>
                <a:ea typeface="Calibri"/>
                <a:cs typeface="Calibri"/>
                <a:sym typeface="Calibri"/>
                <a:hlinkClick r:id="rId8"/>
              </a:rPr>
              <a:t>Technology Enhanced Arts Learning online modules (T.E.A.L.)</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Museums</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1000"/>
              </a:spcAft>
              <a:buClr>
                <a:schemeClr val="dk1"/>
              </a:buClr>
              <a:buSzPts val="2500"/>
              <a:buFont typeface="Calibri"/>
              <a:buChar char="-"/>
            </a:pPr>
            <a:r>
              <a:rPr lang="en-US" sz="2500">
                <a:solidFill>
                  <a:schemeClr val="dk1"/>
                </a:solidFill>
                <a:latin typeface="Calibri"/>
                <a:ea typeface="Calibri"/>
                <a:cs typeface="Calibri"/>
                <a:sym typeface="Calibri"/>
              </a:rPr>
              <a:t>Art Galleries</a:t>
            </a:r>
            <a:endParaRPr sz="2500">
              <a:solidFill>
                <a:schemeClr val="dk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gb698318f69_0_13"/>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Resources for Images</a:t>
            </a:r>
            <a:endParaRPr b="0"/>
          </a:p>
        </p:txBody>
      </p:sp>
      <p:sp>
        <p:nvSpPr>
          <p:cNvPr id="317" name="Google Shape;317;gb698318f69_0_13"/>
          <p:cNvSpPr txBox="1"/>
          <p:nvPr/>
        </p:nvSpPr>
        <p:spPr>
          <a:xfrm>
            <a:off x="249400" y="1120600"/>
            <a:ext cx="11505600" cy="5500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800"/>
              </a:spcBef>
              <a:spcAft>
                <a:spcPts val="0"/>
              </a:spcAft>
              <a:buNone/>
            </a:pPr>
            <a:r>
              <a:rPr lang="en-US" sz="2500">
                <a:solidFill>
                  <a:schemeClr val="dk1"/>
                </a:solidFill>
                <a:latin typeface="Calibri"/>
                <a:ea typeface="Calibri"/>
                <a:cs typeface="Calibri"/>
                <a:sym typeface="Calibri"/>
              </a:rPr>
              <a:t>Here are some great resources for images:</a:t>
            </a:r>
            <a:endParaRPr sz="2500">
              <a:solidFill>
                <a:schemeClr val="dk1"/>
              </a:solidFill>
              <a:latin typeface="Calibri"/>
              <a:ea typeface="Calibri"/>
              <a:cs typeface="Calibri"/>
              <a:sym typeface="Calibri"/>
            </a:endParaRPr>
          </a:p>
          <a:p>
            <a:pPr indent="-387350" lvl="0" marL="457200" rtl="0" algn="l">
              <a:lnSpc>
                <a:spcPct val="90000"/>
              </a:lnSpc>
              <a:spcBef>
                <a:spcPts val="800"/>
              </a:spcBef>
              <a:spcAft>
                <a:spcPts val="0"/>
              </a:spcAft>
              <a:buClr>
                <a:schemeClr val="dk1"/>
              </a:buClr>
              <a:buSzPts val="2500"/>
              <a:buFont typeface="Calibri"/>
              <a:buChar char="-"/>
            </a:pPr>
            <a:r>
              <a:rPr lang="en-US" sz="2500" u="sng">
                <a:solidFill>
                  <a:schemeClr val="hlink"/>
                </a:solidFill>
                <a:latin typeface="Calibri"/>
                <a:ea typeface="Calibri"/>
                <a:cs typeface="Calibri"/>
                <a:sym typeface="Calibri"/>
                <a:hlinkClick r:id="rId3"/>
              </a:rPr>
              <a:t>Library of Congress Prints &amp; Photographs Online Catalog*</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u="sng">
                <a:solidFill>
                  <a:schemeClr val="hlink"/>
                </a:solidFill>
                <a:latin typeface="Calibri"/>
                <a:ea typeface="Calibri"/>
                <a:cs typeface="Calibri"/>
                <a:sym typeface="Calibri"/>
                <a:hlinkClick r:id="rId4"/>
              </a:rPr>
              <a:t>Smithsonian Open Access Images*</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u="sng">
                <a:solidFill>
                  <a:schemeClr val="hlink"/>
                </a:solidFill>
                <a:latin typeface="Calibri"/>
                <a:ea typeface="Calibri"/>
                <a:cs typeface="Calibri"/>
                <a:sym typeface="Calibri"/>
                <a:hlinkClick r:id="rId5"/>
              </a:rPr>
              <a:t>Wikimedia Commons</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u="sng">
                <a:solidFill>
                  <a:schemeClr val="hlink"/>
                </a:solidFill>
                <a:latin typeface="Calibri"/>
                <a:ea typeface="Calibri"/>
                <a:cs typeface="Calibri"/>
                <a:sym typeface="Calibri"/>
                <a:hlinkClick r:id="rId6"/>
              </a:rPr>
              <a:t>Google Arts &amp; Culture</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u="sng">
                <a:solidFill>
                  <a:schemeClr val="hlink"/>
                </a:solidFill>
                <a:latin typeface="Calibri"/>
                <a:ea typeface="Calibri"/>
                <a:cs typeface="Calibri"/>
                <a:sym typeface="Calibri"/>
                <a:hlinkClick r:id="rId7"/>
              </a:rPr>
              <a:t>The Metropolitan Museum of Art</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u="sng">
                <a:solidFill>
                  <a:schemeClr val="hlink"/>
                </a:solidFill>
                <a:latin typeface="Calibri"/>
                <a:ea typeface="Calibri"/>
                <a:cs typeface="Calibri"/>
                <a:sym typeface="Calibri"/>
                <a:hlinkClick r:id="rId8"/>
              </a:rPr>
              <a:t>SFMOMA</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u="sng">
                <a:solidFill>
                  <a:schemeClr val="hlink"/>
                </a:solidFill>
                <a:latin typeface="Calibri"/>
                <a:ea typeface="Calibri"/>
                <a:cs typeface="Calibri"/>
                <a:sym typeface="Calibri"/>
                <a:hlinkClick r:id="rId9"/>
              </a:rPr>
              <a:t>National Gallery of Art</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t/>
            </a:r>
            <a:endParaRPr sz="1600">
              <a:solidFill>
                <a:schemeClr val="dk1"/>
              </a:solidFill>
              <a:latin typeface="Calibri"/>
              <a:ea typeface="Calibri"/>
              <a:cs typeface="Calibri"/>
              <a:sym typeface="Calibri"/>
            </a:endParaRPr>
          </a:p>
          <a:p>
            <a:pPr indent="0" lvl="0" marL="0" rtl="0" algn="l">
              <a:lnSpc>
                <a:spcPct val="90000"/>
              </a:lnSpc>
              <a:spcBef>
                <a:spcPts val="0"/>
              </a:spcBef>
              <a:spcAft>
                <a:spcPts val="0"/>
              </a:spcAft>
              <a:buNone/>
            </a:pPr>
            <a:r>
              <a:rPr i="1" lang="en-US" sz="1800">
                <a:solidFill>
                  <a:schemeClr val="dk1"/>
                </a:solidFill>
                <a:latin typeface="Calibri"/>
                <a:ea typeface="Calibri"/>
                <a:cs typeface="Calibri"/>
                <a:sym typeface="Calibri"/>
              </a:rPr>
              <a:t>A note about images and copyright: The usage of copyrighted materials is permissible under educational usage for a teacher sharing materials with the students in their class. Distributing materials on the internet, even for educational purposes, may exceed the permissions under educational usage. When distributing copyrighted materials beyond the classroom, individuals should use images that are open source, in public domain, and/or have rights that allow for usage. </a:t>
            </a:r>
            <a:endParaRPr i="1" sz="1800">
              <a:solidFill>
                <a:schemeClr val="dk1"/>
              </a:solidFill>
              <a:latin typeface="Calibri"/>
              <a:ea typeface="Calibri"/>
              <a:cs typeface="Calibri"/>
              <a:sym typeface="Calibri"/>
            </a:endParaRPr>
          </a:p>
          <a:p>
            <a:pPr indent="0" lvl="0" marL="0" rtl="0" algn="l">
              <a:lnSpc>
                <a:spcPct val="90000"/>
              </a:lnSpc>
              <a:spcBef>
                <a:spcPts val="0"/>
              </a:spcBef>
              <a:spcAft>
                <a:spcPts val="0"/>
              </a:spcAft>
              <a:buNone/>
            </a:pPr>
            <a:r>
              <a:t/>
            </a:r>
            <a:endParaRPr i="1" sz="1100">
              <a:solidFill>
                <a:schemeClr val="dk1"/>
              </a:solidFill>
              <a:latin typeface="Calibri"/>
              <a:ea typeface="Calibri"/>
              <a:cs typeface="Calibri"/>
              <a:sym typeface="Calibri"/>
            </a:endParaRPr>
          </a:p>
          <a:p>
            <a:pPr indent="0" lvl="0" marL="0" rtl="0" algn="l">
              <a:lnSpc>
                <a:spcPct val="90000"/>
              </a:lnSpc>
              <a:spcBef>
                <a:spcPts val="0"/>
              </a:spcBef>
              <a:spcAft>
                <a:spcPts val="0"/>
              </a:spcAft>
              <a:buNone/>
            </a:pPr>
            <a:r>
              <a:rPr i="1" lang="en-US" sz="1800">
                <a:solidFill>
                  <a:schemeClr val="dk1"/>
                </a:solidFill>
                <a:latin typeface="Calibri"/>
                <a:ea typeface="Calibri"/>
                <a:cs typeface="Calibri"/>
                <a:sym typeface="Calibri"/>
              </a:rPr>
              <a:t>*indicates images that are open access </a:t>
            </a:r>
            <a:endParaRPr i="1" sz="1800">
              <a:solidFill>
                <a:schemeClr val="dk1"/>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gdf4662bef6_0_0"/>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Cultural Appropriation Definition</a:t>
            </a:r>
            <a:endParaRPr/>
          </a:p>
        </p:txBody>
      </p:sp>
      <p:sp>
        <p:nvSpPr>
          <p:cNvPr id="323" name="Google Shape;323;gdf4662bef6_0_0"/>
          <p:cNvSpPr txBox="1"/>
          <p:nvPr/>
        </p:nvSpPr>
        <p:spPr>
          <a:xfrm>
            <a:off x="291475" y="1117025"/>
            <a:ext cx="11430000" cy="5618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800"/>
              </a:spcBef>
              <a:spcAft>
                <a:spcPts val="0"/>
              </a:spcAft>
              <a:buNone/>
            </a:pPr>
            <a:r>
              <a:rPr b="1" lang="en-US" sz="2500">
                <a:solidFill>
                  <a:schemeClr val="dk1"/>
                </a:solidFill>
                <a:latin typeface="Calibri"/>
                <a:ea typeface="Calibri"/>
                <a:cs typeface="Calibri"/>
                <a:sym typeface="Calibri"/>
              </a:rPr>
              <a:t>Cultural appropriation</a:t>
            </a:r>
            <a:r>
              <a:rPr lang="en-US" sz="2500">
                <a:solidFill>
                  <a:schemeClr val="dk1"/>
                </a:solidFill>
                <a:latin typeface="Calibri"/>
                <a:ea typeface="Calibri"/>
                <a:cs typeface="Calibri"/>
                <a:sym typeface="Calibri"/>
              </a:rPr>
              <a:t> “</a:t>
            </a:r>
            <a:r>
              <a:rPr lang="en-US" sz="2500">
                <a:solidFill>
                  <a:schemeClr val="dk1"/>
                </a:solidFill>
                <a:highlight>
                  <a:srgbClr val="FFFFFF"/>
                </a:highlight>
                <a:latin typeface="Calibri"/>
                <a:ea typeface="Calibri"/>
                <a:cs typeface="Calibri"/>
                <a:sym typeface="Calibri"/>
              </a:rPr>
              <a:t>is the unauthorized adoption or theft of icons, symbols, rituals, aesthetic standards, and representations from one culture or subculture by another. Appropriation also occurs when a person of the dominant culture purports to be an expert on the experience of the dominated culture or trivializes the experiences of a member of the dominated culture.” </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There is a power dynamic to cultural appropriation that is not present in cultural exchange. </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In cultural appropriation, “members of a dominant culture take elements from a culture of people who have been systematically oppressed by that dominant group.”</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“When teachers do not take care to respect the context of artwork from other cultures, they are telling students that it is okay to steal from another culture.”</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1000"/>
              </a:spcAft>
              <a:buNone/>
            </a:pPr>
            <a:r>
              <a:t/>
            </a:r>
            <a:endParaRPr sz="2500">
              <a:solidFill>
                <a:schemeClr val="dk1"/>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gdf60995e83_0_7"/>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Cultural Appropriation Examples &amp; Solutions</a:t>
            </a:r>
            <a:endParaRPr/>
          </a:p>
        </p:txBody>
      </p:sp>
      <p:sp>
        <p:nvSpPr>
          <p:cNvPr id="329" name="Google Shape;329;gdf60995e83_0_7"/>
          <p:cNvSpPr txBox="1"/>
          <p:nvPr/>
        </p:nvSpPr>
        <p:spPr>
          <a:xfrm>
            <a:off x="291475" y="1117025"/>
            <a:ext cx="11183400" cy="56184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800"/>
              </a:spcBef>
              <a:spcAft>
                <a:spcPts val="0"/>
              </a:spcAft>
              <a:buClr>
                <a:schemeClr val="dk1"/>
              </a:buClr>
              <a:buSzPts val="2500"/>
              <a:buFont typeface="Calibri"/>
              <a:buAutoNum type="arabicPeriod"/>
            </a:pPr>
            <a:r>
              <a:rPr b="1" lang="en-US" sz="2500">
                <a:solidFill>
                  <a:schemeClr val="dk1"/>
                </a:solidFill>
                <a:latin typeface="Calibri"/>
                <a:ea typeface="Calibri"/>
                <a:cs typeface="Calibri"/>
                <a:sym typeface="Calibri"/>
              </a:rPr>
              <a:t>Students make totem poles</a:t>
            </a:r>
            <a:endParaRPr b="1" sz="2500">
              <a:solidFill>
                <a:schemeClr val="dk1"/>
              </a:solidFill>
              <a:latin typeface="Calibri"/>
              <a:ea typeface="Calibri"/>
              <a:cs typeface="Calibri"/>
              <a:sym typeface="Calibri"/>
            </a:endParaRPr>
          </a:p>
          <a:p>
            <a:pPr indent="-387350" lvl="1" marL="914400" rtl="0" algn="l">
              <a:lnSpc>
                <a:spcPct val="90000"/>
              </a:lnSpc>
              <a:spcBef>
                <a:spcPts val="1000"/>
              </a:spcBef>
              <a:spcAft>
                <a:spcPts val="0"/>
              </a:spcAft>
              <a:buClr>
                <a:schemeClr val="dk1"/>
              </a:buClr>
              <a:buSzPts val="2500"/>
              <a:buFont typeface="Calibri"/>
              <a:buAutoNum type="alphaLcPeriod"/>
            </a:pPr>
            <a:r>
              <a:rPr b="1" lang="en-US" sz="2500">
                <a:solidFill>
                  <a:schemeClr val="dk1"/>
                </a:solidFill>
                <a:latin typeface="Calibri"/>
                <a:ea typeface="Calibri"/>
                <a:cs typeface="Calibri"/>
                <a:sym typeface="Calibri"/>
              </a:rPr>
              <a:t>Problem:</a:t>
            </a:r>
            <a:r>
              <a:rPr lang="en-US" sz="2500">
                <a:solidFill>
                  <a:schemeClr val="dk1"/>
                </a:solidFill>
                <a:latin typeface="Calibri"/>
                <a:ea typeface="Calibri"/>
                <a:cs typeface="Calibri"/>
                <a:sym typeface="Calibri"/>
              </a:rPr>
              <a:t> Native Americans have been oppressed by colonization. </a:t>
            </a:r>
            <a:r>
              <a:rPr lang="en-US" sz="2500">
                <a:solidFill>
                  <a:schemeClr val="dk1"/>
                </a:solidFill>
                <a:latin typeface="Calibri"/>
                <a:ea typeface="Calibri"/>
                <a:cs typeface="Calibri"/>
                <a:sym typeface="Calibri"/>
              </a:rPr>
              <a:t>Totem poles document ancestry, histories, peoples, and/or events of the Pacific Northwest First Nations. Students copying a totem pole appropriates the culture of Native Americans by copying an artifact without respecting the cultural reasons for which totem poles are created. </a:t>
            </a:r>
            <a:endParaRPr sz="2500">
              <a:solidFill>
                <a:schemeClr val="dk1"/>
              </a:solidFill>
              <a:latin typeface="Calibri"/>
              <a:ea typeface="Calibri"/>
              <a:cs typeface="Calibri"/>
              <a:sym typeface="Calibri"/>
            </a:endParaRPr>
          </a:p>
          <a:p>
            <a:pPr indent="-387350" lvl="1" marL="914400" rtl="0" algn="l">
              <a:lnSpc>
                <a:spcPct val="90000"/>
              </a:lnSpc>
              <a:spcBef>
                <a:spcPts val="1000"/>
              </a:spcBef>
              <a:spcAft>
                <a:spcPts val="0"/>
              </a:spcAft>
              <a:buClr>
                <a:schemeClr val="dk1"/>
              </a:buClr>
              <a:buSzPts val="2500"/>
              <a:buFont typeface="Calibri"/>
              <a:buAutoNum type="alphaLcPeriod"/>
            </a:pPr>
            <a:r>
              <a:rPr b="1" lang="en-US" sz="2500">
                <a:solidFill>
                  <a:schemeClr val="dk1"/>
                </a:solidFill>
                <a:latin typeface="Calibri"/>
                <a:ea typeface="Calibri"/>
                <a:cs typeface="Calibri"/>
                <a:sym typeface="Calibri"/>
              </a:rPr>
              <a:t>Solution:</a:t>
            </a:r>
            <a:r>
              <a:rPr lang="en-US" sz="2500">
                <a:solidFill>
                  <a:schemeClr val="dk1"/>
                </a:solidFill>
                <a:latin typeface="Calibri"/>
                <a:ea typeface="Calibri"/>
                <a:cs typeface="Calibri"/>
                <a:sym typeface="Calibri"/>
              </a:rPr>
              <a:t> If possible, consult with local Native American leaders; ask them to visit your class. Research the history and traditions of totem poles. Teach students about the history and uses of totem poles by First Nations in the Pacific Northwest. Task students with creating an original artwork that is about their own ancestry, history, and/or personal events.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1000"/>
              </a:spcAft>
              <a:buNone/>
            </a:pPr>
            <a:r>
              <a:t/>
            </a:r>
            <a:endParaRPr sz="2500">
              <a:solidFill>
                <a:schemeClr val="dk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gdf60995e83_0_12"/>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Cultural Appropriation Examples &amp; Solutions</a:t>
            </a:r>
            <a:endParaRPr/>
          </a:p>
        </p:txBody>
      </p:sp>
      <p:sp>
        <p:nvSpPr>
          <p:cNvPr id="335" name="Google Shape;335;gdf60995e83_0_12"/>
          <p:cNvSpPr txBox="1"/>
          <p:nvPr/>
        </p:nvSpPr>
        <p:spPr>
          <a:xfrm>
            <a:off x="291475" y="1117025"/>
            <a:ext cx="11183400" cy="56184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800"/>
              </a:spcBef>
              <a:spcAft>
                <a:spcPts val="0"/>
              </a:spcAft>
              <a:buClr>
                <a:schemeClr val="dk1"/>
              </a:buClr>
              <a:buSzPts val="2500"/>
              <a:buFont typeface="Calibri"/>
              <a:buAutoNum type="arabicPeriod"/>
            </a:pPr>
            <a:r>
              <a:rPr b="1" lang="en-US" sz="2500">
                <a:solidFill>
                  <a:schemeClr val="dk1"/>
                </a:solidFill>
                <a:latin typeface="Calibri"/>
                <a:ea typeface="Calibri"/>
                <a:cs typeface="Calibri"/>
                <a:sym typeface="Calibri"/>
              </a:rPr>
              <a:t>Students make African masks</a:t>
            </a:r>
            <a:endParaRPr b="1" sz="2500">
              <a:solidFill>
                <a:schemeClr val="dk1"/>
              </a:solidFill>
              <a:latin typeface="Calibri"/>
              <a:ea typeface="Calibri"/>
              <a:cs typeface="Calibri"/>
              <a:sym typeface="Calibri"/>
            </a:endParaRPr>
          </a:p>
          <a:p>
            <a:pPr indent="-387350" lvl="1" marL="914400" rtl="0" algn="l">
              <a:lnSpc>
                <a:spcPct val="90000"/>
              </a:lnSpc>
              <a:spcBef>
                <a:spcPts val="1000"/>
              </a:spcBef>
              <a:spcAft>
                <a:spcPts val="0"/>
              </a:spcAft>
              <a:buClr>
                <a:schemeClr val="dk1"/>
              </a:buClr>
              <a:buSzPts val="2500"/>
              <a:buFont typeface="Calibri"/>
              <a:buAutoNum type="alphaLcPeriod"/>
            </a:pPr>
            <a:r>
              <a:rPr b="1" lang="en-US" sz="2500">
                <a:solidFill>
                  <a:schemeClr val="dk1"/>
                </a:solidFill>
                <a:latin typeface="Calibri"/>
                <a:ea typeface="Calibri"/>
                <a:cs typeface="Calibri"/>
                <a:sym typeface="Calibri"/>
              </a:rPr>
              <a:t>Problem:</a:t>
            </a:r>
            <a:r>
              <a:rPr lang="en-US" sz="2500">
                <a:solidFill>
                  <a:schemeClr val="dk1"/>
                </a:solidFill>
                <a:latin typeface="Calibri"/>
                <a:ea typeface="Calibri"/>
                <a:cs typeface="Calibri"/>
                <a:sym typeface="Calibri"/>
              </a:rPr>
              <a:t> Africa is a continent consisting of hundred of different peoples with their own religions and cultural traditions. </a:t>
            </a:r>
            <a:r>
              <a:rPr lang="en-US" sz="2500">
                <a:solidFill>
                  <a:schemeClr val="dk1"/>
                </a:solidFill>
                <a:latin typeface="Calibri"/>
                <a:ea typeface="Calibri"/>
                <a:cs typeface="Calibri"/>
                <a:sym typeface="Calibri"/>
              </a:rPr>
              <a:t>This project makes a generalized statement that all peoples in Africa do the same thing.</a:t>
            </a:r>
            <a:r>
              <a:rPr lang="en-US" sz="2500">
                <a:solidFill>
                  <a:schemeClr val="dk1"/>
                </a:solidFill>
                <a:latin typeface="Calibri"/>
                <a:ea typeface="Calibri"/>
                <a:cs typeface="Calibri"/>
                <a:sym typeface="Calibri"/>
              </a:rPr>
              <a:t> Creating African masks generalizes, dilutes, and erases the many </a:t>
            </a:r>
            <a:r>
              <a:rPr lang="en-US" sz="2500">
                <a:solidFill>
                  <a:schemeClr val="dk1"/>
                </a:solidFill>
                <a:latin typeface="Calibri"/>
                <a:ea typeface="Calibri"/>
                <a:cs typeface="Calibri"/>
                <a:sym typeface="Calibri"/>
              </a:rPr>
              <a:t>different</a:t>
            </a:r>
            <a:r>
              <a:rPr lang="en-US" sz="2500">
                <a:solidFill>
                  <a:schemeClr val="dk1"/>
                </a:solidFill>
                <a:latin typeface="Calibri"/>
                <a:ea typeface="Calibri"/>
                <a:cs typeface="Calibri"/>
                <a:sym typeface="Calibri"/>
              </a:rPr>
              <a:t> peoples who make masks, the </a:t>
            </a:r>
            <a:r>
              <a:rPr lang="en-US" sz="2500">
                <a:solidFill>
                  <a:schemeClr val="dk1"/>
                </a:solidFill>
                <a:latin typeface="Calibri"/>
                <a:ea typeface="Calibri"/>
                <a:cs typeface="Calibri"/>
                <a:sym typeface="Calibri"/>
              </a:rPr>
              <a:t>reasons</a:t>
            </a:r>
            <a:r>
              <a:rPr lang="en-US" sz="2500">
                <a:solidFill>
                  <a:schemeClr val="dk1"/>
                </a:solidFill>
                <a:latin typeface="Calibri"/>
                <a:ea typeface="Calibri"/>
                <a:cs typeface="Calibri"/>
                <a:sym typeface="Calibri"/>
              </a:rPr>
              <a:t> why they make masks, the local materials used to make masks, and the aesthetics of their masks. </a:t>
            </a:r>
            <a:endParaRPr sz="2500">
              <a:solidFill>
                <a:schemeClr val="dk1"/>
              </a:solidFill>
              <a:latin typeface="Calibri"/>
              <a:ea typeface="Calibri"/>
              <a:cs typeface="Calibri"/>
              <a:sym typeface="Calibri"/>
            </a:endParaRPr>
          </a:p>
          <a:p>
            <a:pPr indent="-387350" lvl="1" marL="914400" rtl="0" algn="l">
              <a:lnSpc>
                <a:spcPct val="90000"/>
              </a:lnSpc>
              <a:spcBef>
                <a:spcPts val="1000"/>
              </a:spcBef>
              <a:spcAft>
                <a:spcPts val="0"/>
              </a:spcAft>
              <a:buClr>
                <a:schemeClr val="dk1"/>
              </a:buClr>
              <a:buSzPts val="2500"/>
              <a:buFont typeface="Calibri"/>
              <a:buAutoNum type="alphaLcPeriod"/>
            </a:pPr>
            <a:r>
              <a:rPr b="1" lang="en-US" sz="2500">
                <a:solidFill>
                  <a:schemeClr val="dk1"/>
                </a:solidFill>
                <a:latin typeface="Calibri"/>
                <a:ea typeface="Calibri"/>
                <a:cs typeface="Calibri"/>
                <a:sym typeface="Calibri"/>
              </a:rPr>
              <a:t>Solution:</a:t>
            </a:r>
            <a:r>
              <a:rPr lang="en-US" sz="2500">
                <a:solidFill>
                  <a:schemeClr val="dk1"/>
                </a:solidFill>
                <a:latin typeface="Calibri"/>
                <a:ea typeface="Calibri"/>
                <a:cs typeface="Calibri"/>
                <a:sym typeface="Calibri"/>
              </a:rPr>
              <a:t> Have students research the rich cultural tradition of a people or several different peoples who engage in mask making. Determine the materials used to make the mask, how the mask is made, why the mask is made, and how the mask is used. Task students to use the same materials to make a mask of their own design (not derivative of the original people’s), and have students write a report about the challenges and successes of using that material.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1000"/>
              </a:spcAft>
              <a:buNone/>
            </a:pPr>
            <a:r>
              <a:t/>
            </a:r>
            <a:endParaRPr sz="2500">
              <a:solidFill>
                <a:schemeClr val="dk1"/>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gdf4662bef6_0_43"/>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a:t>How to Avoid Cultural Appropriation</a:t>
            </a:r>
            <a:endParaRPr/>
          </a:p>
        </p:txBody>
      </p:sp>
      <p:sp>
        <p:nvSpPr>
          <p:cNvPr id="341" name="Google Shape;341;gdf4662bef6_0_43"/>
          <p:cNvSpPr txBox="1"/>
          <p:nvPr/>
        </p:nvSpPr>
        <p:spPr>
          <a:xfrm>
            <a:off x="291475" y="1016150"/>
            <a:ext cx="11183400" cy="5618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800"/>
              </a:spcBef>
              <a:spcAft>
                <a:spcPts val="0"/>
              </a:spcAft>
              <a:buNone/>
            </a:pPr>
            <a:r>
              <a:rPr b="1" lang="en-US" sz="2100">
                <a:solidFill>
                  <a:schemeClr val="dk1"/>
                </a:solidFill>
                <a:latin typeface="Calibri"/>
                <a:ea typeface="Calibri"/>
                <a:cs typeface="Calibri"/>
                <a:sym typeface="Calibri"/>
              </a:rPr>
              <a:t>Use </a:t>
            </a:r>
            <a:r>
              <a:rPr b="1" lang="en-US" sz="2100">
                <a:solidFill>
                  <a:schemeClr val="dk1"/>
                </a:solidFill>
                <a:latin typeface="Calibri"/>
                <a:ea typeface="Calibri"/>
                <a:cs typeface="Calibri"/>
                <a:sym typeface="Calibri"/>
              </a:rPr>
              <a:t>these</a:t>
            </a:r>
            <a:r>
              <a:rPr b="1" lang="en-US" sz="2100">
                <a:solidFill>
                  <a:schemeClr val="dk1"/>
                </a:solidFill>
                <a:latin typeface="Calibri"/>
                <a:ea typeface="Calibri"/>
                <a:cs typeface="Calibri"/>
                <a:sym typeface="Calibri"/>
              </a:rPr>
              <a:t> questions to help you avoid </a:t>
            </a:r>
            <a:r>
              <a:rPr b="1" lang="en-US" sz="2100">
                <a:solidFill>
                  <a:schemeClr val="dk1"/>
                </a:solidFill>
                <a:latin typeface="Calibri"/>
                <a:ea typeface="Calibri"/>
                <a:cs typeface="Calibri"/>
                <a:sym typeface="Calibri"/>
              </a:rPr>
              <a:t>cultural</a:t>
            </a:r>
            <a:r>
              <a:rPr b="1" lang="en-US" sz="2100">
                <a:solidFill>
                  <a:schemeClr val="dk1"/>
                </a:solidFill>
                <a:latin typeface="Calibri"/>
                <a:ea typeface="Calibri"/>
                <a:cs typeface="Calibri"/>
                <a:sym typeface="Calibri"/>
              </a:rPr>
              <a:t> appropriation:</a:t>
            </a:r>
            <a:endParaRPr b="1" sz="2100">
              <a:solidFill>
                <a:schemeClr val="dk1"/>
              </a:solidFill>
              <a:latin typeface="Calibri"/>
              <a:ea typeface="Calibri"/>
              <a:cs typeface="Calibri"/>
              <a:sym typeface="Calibri"/>
            </a:endParaRPr>
          </a:p>
          <a:p>
            <a:pPr indent="-355600" lvl="0" marL="457200" rtl="0" algn="l">
              <a:lnSpc>
                <a:spcPct val="90000"/>
              </a:lnSpc>
              <a:spcBef>
                <a:spcPts val="1000"/>
              </a:spcBef>
              <a:spcAft>
                <a:spcPts val="0"/>
              </a:spcAft>
              <a:buClr>
                <a:schemeClr val="dk1"/>
              </a:buClr>
              <a:buSzPts val="2000"/>
              <a:buFont typeface="Calibri"/>
              <a:buAutoNum type="arabicPeriod"/>
            </a:pPr>
            <a:r>
              <a:rPr lang="en-US" sz="2000">
                <a:solidFill>
                  <a:schemeClr val="dk1"/>
                </a:solidFill>
                <a:latin typeface="Calibri"/>
                <a:ea typeface="Calibri"/>
                <a:cs typeface="Calibri"/>
                <a:sym typeface="Calibri"/>
              </a:rPr>
              <a:t>What cultural tradition and/or topic do I want to teach about?</a:t>
            </a:r>
            <a:endParaRPr sz="2000">
              <a:solidFill>
                <a:schemeClr val="dk1"/>
              </a:solidFill>
              <a:latin typeface="Calibri"/>
              <a:ea typeface="Calibri"/>
              <a:cs typeface="Calibri"/>
              <a:sym typeface="Calibri"/>
            </a:endParaRPr>
          </a:p>
          <a:p>
            <a:pPr indent="-355600" lvl="0" marL="457200" rtl="0" algn="l">
              <a:lnSpc>
                <a:spcPct val="90000"/>
              </a:lnSpc>
              <a:spcBef>
                <a:spcPts val="1000"/>
              </a:spcBef>
              <a:spcAft>
                <a:spcPts val="0"/>
              </a:spcAft>
              <a:buClr>
                <a:schemeClr val="dk1"/>
              </a:buClr>
              <a:buSzPts val="2000"/>
              <a:buFont typeface="Calibri"/>
              <a:buAutoNum type="arabicPeriod"/>
            </a:pPr>
            <a:r>
              <a:rPr lang="en-US" sz="2000">
                <a:solidFill>
                  <a:schemeClr val="dk1"/>
                </a:solidFill>
                <a:latin typeface="Calibri"/>
                <a:ea typeface="Calibri"/>
                <a:cs typeface="Calibri"/>
                <a:sym typeface="Calibri"/>
              </a:rPr>
              <a:t>Why am I teaching about this topic? Is it for my own purposes, or because it is relevant to my students, part of a curriculum, and/or otherwise necessary and/or important?</a:t>
            </a:r>
            <a:endParaRPr sz="2000">
              <a:solidFill>
                <a:schemeClr val="dk1"/>
              </a:solidFill>
              <a:latin typeface="Calibri"/>
              <a:ea typeface="Calibri"/>
              <a:cs typeface="Calibri"/>
              <a:sym typeface="Calibri"/>
            </a:endParaRPr>
          </a:p>
          <a:p>
            <a:pPr indent="-355600" lvl="0" marL="457200" rtl="0" algn="l">
              <a:lnSpc>
                <a:spcPct val="90000"/>
              </a:lnSpc>
              <a:spcBef>
                <a:spcPts val="1000"/>
              </a:spcBef>
              <a:spcAft>
                <a:spcPts val="0"/>
              </a:spcAft>
              <a:buClr>
                <a:schemeClr val="dk1"/>
              </a:buClr>
              <a:buSzPts val="2000"/>
              <a:buFont typeface="Calibri"/>
              <a:buAutoNum type="arabicPeriod"/>
            </a:pPr>
            <a:r>
              <a:rPr lang="en-US" sz="2000">
                <a:solidFill>
                  <a:schemeClr val="dk1"/>
                </a:solidFill>
                <a:latin typeface="Calibri"/>
                <a:ea typeface="Calibri"/>
                <a:cs typeface="Calibri"/>
                <a:sym typeface="Calibri"/>
              </a:rPr>
              <a:t>Am I aware of the historicity of the persons, events, and traditions present in this study? (</a:t>
            </a:r>
            <a:r>
              <a:rPr i="1" lang="en-US" sz="2000">
                <a:solidFill>
                  <a:schemeClr val="dk1"/>
                </a:solidFill>
                <a:latin typeface="Calibri"/>
                <a:ea typeface="Calibri"/>
                <a:cs typeface="Calibri"/>
                <a:sym typeface="Calibri"/>
              </a:rPr>
              <a:t>historicity is the actuality of persons and events as opposed to myth, legend, fiction, pop culture, or </a:t>
            </a:r>
            <a:r>
              <a:rPr i="1" lang="en-US" sz="2000">
                <a:solidFill>
                  <a:schemeClr val="dk1"/>
                </a:solidFill>
                <a:latin typeface="Calibri"/>
                <a:ea typeface="Calibri"/>
                <a:cs typeface="Calibri"/>
                <a:sym typeface="Calibri"/>
              </a:rPr>
              <a:t>urban</a:t>
            </a:r>
            <a:r>
              <a:rPr i="1" lang="en-US" sz="2000">
                <a:solidFill>
                  <a:schemeClr val="dk1"/>
                </a:solidFill>
                <a:latin typeface="Calibri"/>
                <a:ea typeface="Calibri"/>
                <a:cs typeface="Calibri"/>
                <a:sym typeface="Calibri"/>
              </a:rPr>
              <a:t> legend)</a:t>
            </a:r>
            <a:endParaRPr sz="2000">
              <a:solidFill>
                <a:schemeClr val="dk1"/>
              </a:solidFill>
              <a:latin typeface="Calibri"/>
              <a:ea typeface="Calibri"/>
              <a:cs typeface="Calibri"/>
              <a:sym typeface="Calibri"/>
            </a:endParaRPr>
          </a:p>
          <a:p>
            <a:pPr indent="-355600" lvl="0" marL="457200" rtl="0" algn="l">
              <a:lnSpc>
                <a:spcPct val="90000"/>
              </a:lnSpc>
              <a:spcBef>
                <a:spcPts val="1000"/>
              </a:spcBef>
              <a:spcAft>
                <a:spcPts val="0"/>
              </a:spcAft>
              <a:buClr>
                <a:schemeClr val="dk1"/>
              </a:buClr>
              <a:buSzPts val="2000"/>
              <a:buFont typeface="Calibri"/>
              <a:buAutoNum type="arabicPeriod"/>
            </a:pPr>
            <a:r>
              <a:rPr lang="en-US" sz="2000">
                <a:solidFill>
                  <a:schemeClr val="dk1"/>
                </a:solidFill>
                <a:latin typeface="Calibri"/>
                <a:ea typeface="Calibri"/>
                <a:cs typeface="Calibri"/>
                <a:sym typeface="Calibri"/>
              </a:rPr>
              <a:t>Am I aware of any oppressed peoples represented in this lesson? Am I aware of the historicity of these peoples? Am I aware of the contemporary/current history/story of these peoples? </a:t>
            </a:r>
            <a:endParaRPr sz="2000">
              <a:solidFill>
                <a:schemeClr val="dk1"/>
              </a:solidFill>
              <a:latin typeface="Calibri"/>
              <a:ea typeface="Calibri"/>
              <a:cs typeface="Calibri"/>
              <a:sym typeface="Calibri"/>
            </a:endParaRPr>
          </a:p>
          <a:p>
            <a:pPr indent="-355600" lvl="0" marL="457200" rtl="0" algn="l">
              <a:lnSpc>
                <a:spcPct val="90000"/>
              </a:lnSpc>
              <a:spcBef>
                <a:spcPts val="1000"/>
              </a:spcBef>
              <a:spcAft>
                <a:spcPts val="0"/>
              </a:spcAft>
              <a:buClr>
                <a:schemeClr val="dk1"/>
              </a:buClr>
              <a:buSzPts val="2000"/>
              <a:buFont typeface="Calibri"/>
              <a:buAutoNum type="arabicPeriod"/>
            </a:pPr>
            <a:r>
              <a:rPr lang="en-US" sz="2000">
                <a:solidFill>
                  <a:schemeClr val="dk1"/>
                </a:solidFill>
                <a:latin typeface="Calibri"/>
                <a:ea typeface="Calibri"/>
                <a:cs typeface="Calibri"/>
                <a:sym typeface="Calibri"/>
              </a:rPr>
              <a:t>Have I discussed teaching this topic with other educators? Have I sought out the opinion of educators who don’t always </a:t>
            </a:r>
            <a:r>
              <a:rPr lang="en-US" sz="2000">
                <a:solidFill>
                  <a:schemeClr val="dk1"/>
                </a:solidFill>
                <a:latin typeface="Calibri"/>
                <a:ea typeface="Calibri"/>
                <a:cs typeface="Calibri"/>
                <a:sym typeface="Calibri"/>
              </a:rPr>
              <a:t>share</a:t>
            </a:r>
            <a:r>
              <a:rPr lang="en-US" sz="2000">
                <a:solidFill>
                  <a:schemeClr val="dk1"/>
                </a:solidFill>
                <a:latin typeface="Calibri"/>
                <a:ea typeface="Calibri"/>
                <a:cs typeface="Calibri"/>
                <a:sym typeface="Calibri"/>
              </a:rPr>
              <a:t> the same opinions as me? Have I looked online to see how other educators have approached this topic?</a:t>
            </a:r>
            <a:endParaRPr sz="2000">
              <a:solidFill>
                <a:schemeClr val="dk1"/>
              </a:solidFill>
              <a:latin typeface="Calibri"/>
              <a:ea typeface="Calibri"/>
              <a:cs typeface="Calibri"/>
              <a:sym typeface="Calibri"/>
            </a:endParaRPr>
          </a:p>
          <a:p>
            <a:pPr indent="-355600" lvl="0" marL="457200" rtl="0" algn="l">
              <a:lnSpc>
                <a:spcPct val="90000"/>
              </a:lnSpc>
              <a:spcBef>
                <a:spcPts val="1000"/>
              </a:spcBef>
              <a:spcAft>
                <a:spcPts val="0"/>
              </a:spcAft>
              <a:buClr>
                <a:schemeClr val="dk1"/>
              </a:buClr>
              <a:buSzPts val="2000"/>
              <a:buFont typeface="Calibri"/>
              <a:buAutoNum type="arabicPeriod"/>
            </a:pPr>
            <a:r>
              <a:rPr lang="en-US" sz="2000">
                <a:solidFill>
                  <a:schemeClr val="dk1"/>
                </a:solidFill>
                <a:latin typeface="Calibri"/>
                <a:ea typeface="Calibri"/>
                <a:cs typeface="Calibri"/>
                <a:sym typeface="Calibri"/>
              </a:rPr>
              <a:t>In what ways can I approach this lesson that respect the cultural and religious traditions of the peoples being studied?</a:t>
            </a:r>
            <a:endParaRPr sz="2000">
              <a:solidFill>
                <a:schemeClr val="dk1"/>
              </a:solidFill>
              <a:latin typeface="Calibri"/>
              <a:ea typeface="Calibri"/>
              <a:cs typeface="Calibri"/>
              <a:sym typeface="Calibri"/>
            </a:endParaRPr>
          </a:p>
          <a:p>
            <a:pPr indent="-355600" lvl="0" marL="457200" rtl="0" algn="l">
              <a:lnSpc>
                <a:spcPct val="90000"/>
              </a:lnSpc>
              <a:spcBef>
                <a:spcPts val="1000"/>
              </a:spcBef>
              <a:spcAft>
                <a:spcPts val="1000"/>
              </a:spcAft>
              <a:buClr>
                <a:schemeClr val="dk1"/>
              </a:buClr>
              <a:buSzPts val="2000"/>
              <a:buFont typeface="Calibri"/>
              <a:buAutoNum type="arabicPeriod"/>
            </a:pPr>
            <a:r>
              <a:rPr lang="en-US" sz="2000">
                <a:solidFill>
                  <a:schemeClr val="dk1"/>
                </a:solidFill>
                <a:latin typeface="Calibri"/>
                <a:ea typeface="Calibri"/>
                <a:cs typeface="Calibri"/>
                <a:sym typeface="Calibri"/>
              </a:rPr>
              <a:t>Does the project task students with copying and thereby appropriating the work of a group of peoples? Or, does the work ask students to learn about a culture and synthesize what they learn to create something new that does not copy the work of the peoples being studied?</a:t>
            </a:r>
            <a:endParaRPr sz="2100">
              <a:solidFill>
                <a:schemeClr val="dk1"/>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gd9a2a3bcfc_1_103"/>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Tips for Teaching Visual Art Skills</a:t>
            </a:r>
            <a:endParaRPr b="0"/>
          </a:p>
        </p:txBody>
      </p:sp>
      <p:pic>
        <p:nvPicPr>
          <p:cNvPr id="347" name="Google Shape;347;gd9a2a3bcfc_1_103"/>
          <p:cNvPicPr preferRelativeResize="0"/>
          <p:nvPr/>
        </p:nvPicPr>
        <p:blipFill rotWithShape="1">
          <a:blip r:embed="rId3">
            <a:alphaModFix/>
          </a:blip>
          <a:srcRect b="55024" l="0" r="0" t="8311"/>
          <a:stretch/>
        </p:blipFill>
        <p:spPr>
          <a:xfrm>
            <a:off x="1066450" y="1088900"/>
            <a:ext cx="10482126" cy="497347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gd9a2a3bcfc_1_110"/>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Tips for Teaching Visual Art Skills</a:t>
            </a:r>
            <a:endParaRPr b="0"/>
          </a:p>
        </p:txBody>
      </p:sp>
      <p:pic>
        <p:nvPicPr>
          <p:cNvPr id="353" name="Google Shape;353;gd9a2a3bcfc_1_110"/>
          <p:cNvPicPr preferRelativeResize="0"/>
          <p:nvPr/>
        </p:nvPicPr>
        <p:blipFill rotWithShape="1">
          <a:blip r:embed="rId3">
            <a:alphaModFix/>
          </a:blip>
          <a:srcRect b="7803" l="0" r="0" t="46507"/>
          <a:stretch/>
        </p:blipFill>
        <p:spPr>
          <a:xfrm>
            <a:off x="1723038" y="1104825"/>
            <a:ext cx="8745925" cy="517125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pic>
        <p:nvPicPr>
          <p:cNvPr id="358" name="Google Shape;358;gd9a2a3bcfc_1_123"/>
          <p:cNvPicPr preferRelativeResize="0"/>
          <p:nvPr/>
        </p:nvPicPr>
        <p:blipFill rotWithShape="1">
          <a:blip r:embed="rId3">
            <a:alphaModFix/>
          </a:blip>
          <a:srcRect b="45919" l="0" r="0" t="13595"/>
          <a:stretch/>
        </p:blipFill>
        <p:spPr>
          <a:xfrm>
            <a:off x="1105950" y="1127725"/>
            <a:ext cx="9666950" cy="5064874"/>
          </a:xfrm>
          <a:prstGeom prst="rect">
            <a:avLst/>
          </a:prstGeom>
          <a:noFill/>
          <a:ln>
            <a:noFill/>
          </a:ln>
        </p:spPr>
      </p:pic>
      <p:sp>
        <p:nvSpPr>
          <p:cNvPr id="359" name="Google Shape;359;gd9a2a3bcfc_1_123"/>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Tips for Talking to Students About Their Art</a:t>
            </a:r>
            <a:endParaRPr b="0"/>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gd9a2a3bcfc_1_129"/>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Tips for When Students Talk to Peers About Art</a:t>
            </a:r>
            <a:endParaRPr b="0"/>
          </a:p>
        </p:txBody>
      </p:sp>
      <p:pic>
        <p:nvPicPr>
          <p:cNvPr id="365" name="Google Shape;365;gd9a2a3bcfc_1_129"/>
          <p:cNvPicPr preferRelativeResize="0"/>
          <p:nvPr/>
        </p:nvPicPr>
        <p:blipFill rotWithShape="1">
          <a:blip r:embed="rId3">
            <a:alphaModFix/>
          </a:blip>
          <a:srcRect b="7862" l="0" r="0" t="58806"/>
          <a:stretch/>
        </p:blipFill>
        <p:spPr>
          <a:xfrm>
            <a:off x="600663" y="1322025"/>
            <a:ext cx="10990675" cy="47407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gd9a2a3bcfc_0_39"/>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Discussion Point</a:t>
            </a:r>
            <a:endParaRPr b="0"/>
          </a:p>
        </p:txBody>
      </p:sp>
      <p:sp>
        <p:nvSpPr>
          <p:cNvPr id="61" name="Google Shape;61;gd9a2a3bcfc_0_39"/>
          <p:cNvSpPr txBox="1"/>
          <p:nvPr/>
        </p:nvSpPr>
        <p:spPr>
          <a:xfrm>
            <a:off x="288275" y="1672275"/>
            <a:ext cx="6357000" cy="5500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800"/>
              </a:spcBef>
              <a:spcAft>
                <a:spcPts val="0"/>
              </a:spcAft>
              <a:buNone/>
            </a:pPr>
            <a:r>
              <a:rPr b="1" lang="en-US" sz="2500">
                <a:solidFill>
                  <a:schemeClr val="dk1"/>
                </a:solidFill>
                <a:latin typeface="Calibri"/>
                <a:ea typeface="Calibri"/>
                <a:cs typeface="Calibri"/>
                <a:sym typeface="Calibri"/>
              </a:rPr>
              <a:t>Discussion Point</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1000"/>
              </a:spcAft>
              <a:buNone/>
            </a:pPr>
            <a:r>
              <a:rPr lang="en-US" sz="2500">
                <a:solidFill>
                  <a:schemeClr val="dk1"/>
                </a:solidFill>
                <a:latin typeface="Calibri"/>
                <a:ea typeface="Calibri"/>
                <a:cs typeface="Calibri"/>
                <a:sym typeface="Calibri"/>
              </a:rPr>
              <a:t>Have you used integration before in your classroom? What are your thoughts on integrated learning?</a:t>
            </a:r>
            <a:endParaRPr sz="2500">
              <a:solidFill>
                <a:schemeClr val="dk1"/>
              </a:solidFill>
              <a:latin typeface="Calibri"/>
              <a:ea typeface="Calibri"/>
              <a:cs typeface="Calibri"/>
              <a:sym typeface="Calibri"/>
            </a:endParaRPr>
          </a:p>
        </p:txBody>
      </p:sp>
      <p:pic>
        <p:nvPicPr>
          <p:cNvPr id="62" name="Google Shape;62;gd9a2a3bcfc_0_39"/>
          <p:cNvPicPr preferRelativeResize="0"/>
          <p:nvPr/>
        </p:nvPicPr>
        <p:blipFill rotWithShape="1">
          <a:blip r:embed="rId3">
            <a:alphaModFix/>
          </a:blip>
          <a:srcRect b="20855" l="11911" r="13964" t="5760"/>
          <a:stretch/>
        </p:blipFill>
        <p:spPr>
          <a:xfrm>
            <a:off x="6800125" y="1244300"/>
            <a:ext cx="4720950" cy="4673749"/>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g7aff3ccc23_0_46"/>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California’s Educational Code and Arts Education</a:t>
            </a:r>
            <a:endParaRPr b="0"/>
          </a:p>
        </p:txBody>
      </p:sp>
      <p:sp>
        <p:nvSpPr>
          <p:cNvPr id="371" name="Google Shape;371;g7aff3ccc23_0_46"/>
          <p:cNvSpPr txBox="1"/>
          <p:nvPr/>
        </p:nvSpPr>
        <p:spPr>
          <a:xfrm>
            <a:off x="249400" y="1501575"/>
            <a:ext cx="5617500" cy="55002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0"/>
              </a:spcBef>
              <a:spcAft>
                <a:spcPts val="0"/>
              </a:spcAft>
              <a:buClr>
                <a:schemeClr val="dk1"/>
              </a:buClr>
              <a:buSzPts val="2500"/>
              <a:buChar char="-"/>
            </a:pPr>
            <a:r>
              <a:rPr lang="en-US" sz="2500">
                <a:solidFill>
                  <a:schemeClr val="dk1"/>
                </a:solidFill>
                <a:latin typeface="Calibri"/>
                <a:ea typeface="Calibri"/>
                <a:cs typeface="Calibri"/>
                <a:sym typeface="Calibri"/>
              </a:rPr>
              <a:t>Section 51210(e) mandates VAPA (Music, Dance, Theatre, &amp; Visual Art) be included in school curriculum for students in grades 1-6.</a:t>
            </a:r>
            <a:endParaRPr sz="2500">
              <a:solidFill>
                <a:schemeClr val="dk1"/>
              </a:solidFill>
              <a:latin typeface="Calibri"/>
              <a:ea typeface="Calibri"/>
              <a:cs typeface="Calibri"/>
              <a:sym typeface="Calibri"/>
            </a:endParaRPr>
          </a:p>
          <a:p>
            <a:pPr indent="-38100" lvl="0" marL="177800" rtl="0" algn="l">
              <a:lnSpc>
                <a:spcPct val="90000"/>
              </a:lnSpc>
              <a:spcBef>
                <a:spcPts val="800"/>
              </a:spcBef>
              <a:spcAft>
                <a:spcPts val="0"/>
              </a:spcAft>
              <a:buNone/>
            </a:pPr>
            <a:r>
              <a:t/>
            </a:r>
            <a:endParaRPr sz="2500">
              <a:solidFill>
                <a:schemeClr val="dk1"/>
              </a:solidFill>
              <a:latin typeface="Calibri"/>
              <a:ea typeface="Calibri"/>
              <a:cs typeface="Calibri"/>
              <a:sym typeface="Calibri"/>
            </a:endParaRPr>
          </a:p>
          <a:p>
            <a:pPr indent="-387350" lvl="0" marL="457200" rtl="0" algn="l">
              <a:lnSpc>
                <a:spcPct val="90000"/>
              </a:lnSpc>
              <a:spcBef>
                <a:spcPts val="800"/>
              </a:spcBef>
              <a:spcAft>
                <a:spcPts val="0"/>
              </a:spcAft>
              <a:buClr>
                <a:schemeClr val="dk1"/>
              </a:buClr>
              <a:buSzPts val="2500"/>
              <a:buChar char="-"/>
            </a:pPr>
            <a:r>
              <a:rPr lang="en-US" sz="2500">
                <a:solidFill>
                  <a:schemeClr val="dk1"/>
                </a:solidFill>
                <a:latin typeface="Calibri"/>
                <a:ea typeface="Calibri"/>
                <a:cs typeface="Calibri"/>
                <a:sym typeface="Calibri"/>
              </a:rPr>
              <a:t>Section 51210(g) mandates VAPA  be offered to all students in grades 7-12.</a:t>
            </a:r>
            <a:endParaRPr sz="2500">
              <a:solidFill>
                <a:schemeClr val="dk1"/>
              </a:solidFill>
              <a:latin typeface="Calibri"/>
              <a:ea typeface="Calibri"/>
              <a:cs typeface="Calibri"/>
              <a:sym typeface="Calibri"/>
            </a:endParaRPr>
          </a:p>
          <a:p>
            <a:pPr indent="-38100" lvl="0" marL="177800" rtl="0" algn="l">
              <a:lnSpc>
                <a:spcPct val="90000"/>
              </a:lnSpc>
              <a:spcBef>
                <a:spcPts val="800"/>
              </a:spcBef>
              <a:spcAft>
                <a:spcPts val="0"/>
              </a:spcAft>
              <a:buNone/>
            </a:pPr>
            <a:r>
              <a:t/>
            </a:r>
            <a:endParaRPr sz="2500">
              <a:solidFill>
                <a:schemeClr val="dk1"/>
              </a:solidFill>
              <a:latin typeface="Calibri"/>
              <a:ea typeface="Calibri"/>
              <a:cs typeface="Calibri"/>
              <a:sym typeface="Calibri"/>
            </a:endParaRPr>
          </a:p>
          <a:p>
            <a:pPr indent="-387350" lvl="0" marL="457200" rtl="0" algn="l">
              <a:lnSpc>
                <a:spcPct val="90000"/>
              </a:lnSpc>
              <a:spcBef>
                <a:spcPts val="800"/>
              </a:spcBef>
              <a:spcAft>
                <a:spcPts val="0"/>
              </a:spcAft>
              <a:buClr>
                <a:schemeClr val="dk1"/>
              </a:buClr>
              <a:buSzPts val="2500"/>
              <a:buChar char="-"/>
            </a:pPr>
            <a:r>
              <a:rPr lang="en-US" sz="2500">
                <a:solidFill>
                  <a:schemeClr val="dk1"/>
                </a:solidFill>
                <a:latin typeface="Calibri"/>
                <a:ea typeface="Calibri"/>
                <a:cs typeface="Calibri"/>
                <a:sym typeface="Calibri"/>
              </a:rPr>
              <a:t>Arts are a course of study and Section 51050 states, “the governing board of every school district shall enforce the courses of study.”</a:t>
            </a:r>
            <a:endParaRPr sz="2900">
              <a:latin typeface="Calibri"/>
              <a:ea typeface="Calibri"/>
              <a:cs typeface="Calibri"/>
              <a:sym typeface="Calibri"/>
            </a:endParaRPr>
          </a:p>
        </p:txBody>
      </p:sp>
      <p:pic>
        <p:nvPicPr>
          <p:cNvPr descr="Wood, Pencil, Creativity, Cross, Education, Bright" id="372" name="Google Shape;372;g7aff3ccc23_0_46"/>
          <p:cNvPicPr preferRelativeResize="0"/>
          <p:nvPr/>
        </p:nvPicPr>
        <p:blipFill>
          <a:blip r:embed="rId3">
            <a:alphaModFix/>
          </a:blip>
          <a:stretch>
            <a:fillRect/>
          </a:stretch>
        </p:blipFill>
        <p:spPr>
          <a:xfrm>
            <a:off x="6065475" y="1890125"/>
            <a:ext cx="5782224" cy="3854826"/>
          </a:xfrm>
          <a:prstGeom prst="rect">
            <a:avLst/>
          </a:prstGeom>
          <a:noFill/>
          <a:ln cap="flat" cmpd="sng" w="38100">
            <a:solidFill>
              <a:srgbClr val="000000"/>
            </a:solidFill>
            <a:prstDash val="solid"/>
            <a:round/>
            <a:headEnd len="sm" w="sm" type="none"/>
            <a:tailEnd len="sm" w="sm" type="none"/>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gd9a2a3bcfc_0_129"/>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Discussion Point</a:t>
            </a:r>
            <a:endParaRPr b="0"/>
          </a:p>
        </p:txBody>
      </p:sp>
      <p:sp>
        <p:nvSpPr>
          <p:cNvPr id="378" name="Google Shape;378;gd9a2a3bcfc_0_129"/>
          <p:cNvSpPr txBox="1"/>
          <p:nvPr/>
        </p:nvSpPr>
        <p:spPr>
          <a:xfrm>
            <a:off x="288275" y="1672275"/>
            <a:ext cx="6357000" cy="5500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800"/>
              </a:spcBef>
              <a:spcAft>
                <a:spcPts val="0"/>
              </a:spcAft>
              <a:buNone/>
            </a:pPr>
            <a:r>
              <a:rPr b="1" lang="en-US" sz="2500">
                <a:solidFill>
                  <a:schemeClr val="dk1"/>
                </a:solidFill>
                <a:latin typeface="Calibri"/>
                <a:ea typeface="Calibri"/>
                <a:cs typeface="Calibri"/>
                <a:sym typeface="Calibri"/>
              </a:rPr>
              <a:t>Discussion Point</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1000"/>
              </a:spcAft>
              <a:buNone/>
            </a:pPr>
            <a:r>
              <a:rPr lang="en-US" sz="2500">
                <a:solidFill>
                  <a:schemeClr val="dk1"/>
                </a:solidFill>
                <a:latin typeface="Calibri"/>
                <a:ea typeface="Calibri"/>
                <a:cs typeface="Calibri"/>
                <a:sym typeface="Calibri"/>
              </a:rPr>
              <a:t>How do you feel about integrating the arts into your practice?</a:t>
            </a:r>
            <a:endParaRPr sz="2500">
              <a:solidFill>
                <a:schemeClr val="dk1"/>
              </a:solidFill>
              <a:latin typeface="Calibri"/>
              <a:ea typeface="Calibri"/>
              <a:cs typeface="Calibri"/>
              <a:sym typeface="Calibri"/>
            </a:endParaRPr>
          </a:p>
        </p:txBody>
      </p:sp>
      <p:pic>
        <p:nvPicPr>
          <p:cNvPr id="379" name="Google Shape;379;gd9a2a3bcfc_0_129"/>
          <p:cNvPicPr preferRelativeResize="0"/>
          <p:nvPr/>
        </p:nvPicPr>
        <p:blipFill rotWithShape="1">
          <a:blip r:embed="rId3">
            <a:alphaModFix/>
          </a:blip>
          <a:srcRect b="20855" l="11911" r="13964" t="5760"/>
          <a:stretch/>
        </p:blipFill>
        <p:spPr>
          <a:xfrm>
            <a:off x="6800125" y="1244300"/>
            <a:ext cx="4720950" cy="4673749"/>
          </a:xfrm>
          <a:prstGeom prst="rect">
            <a:avLst/>
          </a:prstGeom>
          <a:noFill/>
          <a:ln>
            <a:noFill/>
          </a:ln>
        </p:spPr>
      </p:pic>
      <p:pic>
        <p:nvPicPr>
          <p:cNvPr id="380" name="Google Shape;380;gd9a2a3bcfc_0_129"/>
          <p:cNvPicPr preferRelativeResize="0"/>
          <p:nvPr/>
        </p:nvPicPr>
        <p:blipFill rotWithShape="1">
          <a:blip r:embed="rId4">
            <a:alphaModFix/>
          </a:blip>
          <a:srcRect b="0" l="990" r="0" t="1768"/>
          <a:stretch/>
        </p:blipFill>
        <p:spPr>
          <a:xfrm>
            <a:off x="1134700" y="3429550"/>
            <a:ext cx="5314126" cy="280075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84" name="Shape 384"/>
        <p:cNvGrpSpPr/>
        <p:nvPr/>
      </p:nvGrpSpPr>
      <p:grpSpPr>
        <a:xfrm>
          <a:off x="0" y="0"/>
          <a:ext cx="0" cy="0"/>
          <a:chOff x="0" y="0"/>
          <a:chExt cx="0" cy="0"/>
        </a:xfrm>
      </p:grpSpPr>
      <p:sp>
        <p:nvSpPr>
          <p:cNvPr id="385" name="Google Shape;385;p3"/>
          <p:cNvSpPr txBox="1"/>
          <p:nvPr/>
        </p:nvSpPr>
        <p:spPr>
          <a:xfrm>
            <a:off x="683394" y="3429000"/>
            <a:ext cx="10818795" cy="79649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00090"/>
              </a:buClr>
              <a:buSzPts val="3200"/>
              <a:buFont typeface="Arial"/>
              <a:buNone/>
            </a:pPr>
            <a:r>
              <a:rPr b="1" i="0" lang="en-US" sz="3200" u="none" cap="none" strike="noStrike">
                <a:solidFill>
                  <a:srgbClr val="000090"/>
                </a:solidFill>
                <a:latin typeface="Calibri"/>
                <a:ea typeface="Calibri"/>
                <a:cs typeface="Calibri"/>
                <a:sym typeface="Calibri"/>
              </a:rPr>
              <a:t>Closing Slide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g7aff3ccc23_0_64"/>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Three Types of Art Integration</a:t>
            </a:r>
            <a:endParaRPr b="0"/>
          </a:p>
        </p:txBody>
      </p:sp>
      <p:pic>
        <p:nvPicPr>
          <p:cNvPr id="68" name="Google Shape;68;g7aff3ccc23_0_64"/>
          <p:cNvPicPr preferRelativeResize="0"/>
          <p:nvPr/>
        </p:nvPicPr>
        <p:blipFill rotWithShape="1">
          <a:blip r:embed="rId3">
            <a:alphaModFix/>
          </a:blip>
          <a:srcRect b="0" l="0" r="0" t="0"/>
          <a:stretch/>
        </p:blipFill>
        <p:spPr>
          <a:xfrm>
            <a:off x="469150" y="861975"/>
            <a:ext cx="5996026" cy="5996026"/>
          </a:xfrm>
          <a:prstGeom prst="rect">
            <a:avLst/>
          </a:prstGeom>
          <a:noFill/>
          <a:ln>
            <a:noFill/>
          </a:ln>
        </p:spPr>
      </p:pic>
      <p:sp>
        <p:nvSpPr>
          <p:cNvPr id="69" name="Google Shape;69;g7aff3ccc23_0_64"/>
          <p:cNvSpPr txBox="1"/>
          <p:nvPr/>
        </p:nvSpPr>
        <p:spPr>
          <a:xfrm>
            <a:off x="6586200" y="1682150"/>
            <a:ext cx="5311500" cy="5500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800"/>
              </a:spcBef>
              <a:spcAft>
                <a:spcPts val="0"/>
              </a:spcAft>
              <a:buNone/>
            </a:pPr>
            <a:r>
              <a:rPr lang="en-US" sz="2500">
                <a:solidFill>
                  <a:schemeClr val="dk1"/>
                </a:solidFill>
                <a:latin typeface="Calibri"/>
                <a:ea typeface="Calibri"/>
                <a:cs typeface="Calibri"/>
                <a:sym typeface="Calibri"/>
              </a:rPr>
              <a:t>There are three types of Arts Integration in schools:</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Arts as Curriculum</a:t>
            </a:r>
            <a:endParaRPr sz="2500">
              <a:solidFill>
                <a:schemeClr val="dk1"/>
              </a:solidFill>
              <a:latin typeface="Calibri"/>
              <a:ea typeface="Calibri"/>
              <a:cs typeface="Calibri"/>
              <a:sym typeface="Calibri"/>
            </a:endParaRPr>
          </a:p>
          <a:p>
            <a:pPr indent="-387350" lvl="0" marL="457200" rtl="0" algn="l">
              <a:lnSpc>
                <a:spcPct val="90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Arts-Enhanced Curriculum</a:t>
            </a:r>
            <a:endParaRPr sz="2500">
              <a:solidFill>
                <a:schemeClr val="dk1"/>
              </a:solidFill>
              <a:latin typeface="Calibri"/>
              <a:ea typeface="Calibri"/>
              <a:cs typeface="Calibri"/>
              <a:sym typeface="Calibri"/>
            </a:endParaRPr>
          </a:p>
          <a:p>
            <a:pPr indent="-387350" lvl="0" marL="457200" rtl="0" algn="l">
              <a:lnSpc>
                <a:spcPct val="90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Arts-Integrated Curriculum</a:t>
            </a:r>
            <a:r>
              <a:rPr lang="en-US" sz="2500">
                <a:solidFill>
                  <a:schemeClr val="dk1"/>
                </a:solidFill>
                <a:latin typeface="Calibri"/>
                <a:ea typeface="Calibri"/>
                <a:cs typeface="Calibri"/>
                <a:sym typeface="Calibri"/>
              </a:rPr>
              <a:t> </a:t>
            </a:r>
            <a:endParaRPr sz="25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g7aff3ccc23_0_80"/>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Arts-Enhanced Curriculum</a:t>
            </a:r>
            <a:endParaRPr b="0"/>
          </a:p>
        </p:txBody>
      </p:sp>
      <p:sp>
        <p:nvSpPr>
          <p:cNvPr id="75" name="Google Shape;75;g7aff3ccc23_0_80"/>
          <p:cNvSpPr txBox="1"/>
          <p:nvPr/>
        </p:nvSpPr>
        <p:spPr>
          <a:xfrm>
            <a:off x="291475" y="1235300"/>
            <a:ext cx="6611400" cy="5500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800"/>
              </a:spcBef>
              <a:spcAft>
                <a:spcPts val="0"/>
              </a:spcAft>
              <a:buNone/>
            </a:pPr>
            <a:r>
              <a:rPr lang="en-US" sz="2500">
                <a:solidFill>
                  <a:schemeClr val="dk1"/>
                </a:solidFill>
                <a:latin typeface="Calibri"/>
                <a:ea typeface="Calibri"/>
                <a:cs typeface="Calibri"/>
                <a:sym typeface="Calibri"/>
              </a:rPr>
              <a:t>Arts-Enhanced Curriculum is when “the arts are used as a device or strategy to support other curriculum areas, but no </a:t>
            </a:r>
            <a:r>
              <a:rPr lang="en-US" sz="2500">
                <a:solidFill>
                  <a:schemeClr val="dk1"/>
                </a:solidFill>
                <a:latin typeface="Calibri"/>
                <a:ea typeface="Calibri"/>
                <a:cs typeface="Calibri"/>
                <a:sym typeface="Calibri"/>
              </a:rPr>
              <a:t>objectives</a:t>
            </a:r>
            <a:r>
              <a:rPr lang="en-US" sz="2500">
                <a:solidFill>
                  <a:schemeClr val="dk1"/>
                </a:solidFill>
                <a:latin typeface="Calibri"/>
                <a:ea typeface="Calibri"/>
                <a:cs typeface="Calibri"/>
                <a:sym typeface="Calibri"/>
              </a:rPr>
              <a:t> in the art form are explicit.”</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t/>
            </a:r>
            <a:endParaRPr sz="1500">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rPr lang="en-US" sz="2500">
                <a:solidFill>
                  <a:schemeClr val="dk1"/>
                </a:solidFill>
                <a:latin typeface="Calibri"/>
                <a:ea typeface="Calibri"/>
                <a:cs typeface="Calibri"/>
                <a:sym typeface="Calibri"/>
              </a:rPr>
              <a:t>In Arts-Enhanced Curriculum:</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The arts are used to engage students in learning content</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The arts are relegated to directed activities and/or crafts</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Teachers need little to no training in the art form being used</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1000"/>
              </a:spcAft>
              <a:buClr>
                <a:schemeClr val="dk1"/>
              </a:buClr>
              <a:buSzPts val="2500"/>
              <a:buFont typeface="Calibri"/>
              <a:buChar char="-"/>
            </a:pPr>
            <a:r>
              <a:rPr lang="en-US" sz="2500">
                <a:solidFill>
                  <a:schemeClr val="dk1"/>
                </a:solidFill>
                <a:latin typeface="Calibri"/>
                <a:ea typeface="Calibri"/>
                <a:cs typeface="Calibri"/>
                <a:sym typeface="Calibri"/>
              </a:rPr>
              <a:t>The arts are often mistaken for Arts-Integrated Curriculum</a:t>
            </a:r>
            <a:endParaRPr sz="2500">
              <a:solidFill>
                <a:schemeClr val="dk1"/>
              </a:solidFill>
              <a:latin typeface="Calibri"/>
              <a:ea typeface="Calibri"/>
              <a:cs typeface="Calibri"/>
              <a:sym typeface="Calibri"/>
            </a:endParaRPr>
          </a:p>
        </p:txBody>
      </p:sp>
      <p:grpSp>
        <p:nvGrpSpPr>
          <p:cNvPr id="76" name="Google Shape;76;g7aff3ccc23_0_80"/>
          <p:cNvGrpSpPr/>
          <p:nvPr/>
        </p:nvGrpSpPr>
        <p:grpSpPr>
          <a:xfrm>
            <a:off x="6807852" y="1825802"/>
            <a:ext cx="5003435" cy="3206389"/>
            <a:chOff x="6606055" y="1366429"/>
            <a:chExt cx="3804315" cy="2276295"/>
          </a:xfrm>
        </p:grpSpPr>
        <p:grpSp>
          <p:nvGrpSpPr>
            <p:cNvPr id="77" name="Google Shape;77;g7aff3ccc23_0_80"/>
            <p:cNvGrpSpPr/>
            <p:nvPr/>
          </p:nvGrpSpPr>
          <p:grpSpPr>
            <a:xfrm>
              <a:off x="6606055" y="1366429"/>
              <a:ext cx="3804315" cy="2276295"/>
              <a:chOff x="7110323" y="1287950"/>
              <a:chExt cx="3525125" cy="2026075"/>
            </a:xfrm>
          </p:grpSpPr>
          <p:pic>
            <p:nvPicPr>
              <p:cNvPr id="78" name="Google Shape;78;g7aff3ccc23_0_80"/>
              <p:cNvPicPr preferRelativeResize="0"/>
              <p:nvPr/>
            </p:nvPicPr>
            <p:blipFill rotWithShape="1">
              <a:blip r:embed="rId3">
                <a:alphaModFix/>
              </a:blip>
              <a:srcRect b="0" l="0" r="0" t="0"/>
              <a:stretch/>
            </p:blipFill>
            <p:spPr>
              <a:xfrm>
                <a:off x="7110323" y="1287950"/>
                <a:ext cx="3525125" cy="2026075"/>
              </a:xfrm>
              <a:prstGeom prst="rect">
                <a:avLst/>
              </a:prstGeom>
              <a:noFill/>
              <a:ln>
                <a:noFill/>
              </a:ln>
            </p:spPr>
          </p:pic>
          <p:sp>
            <p:nvSpPr>
              <p:cNvPr id="79" name="Google Shape;79;g7aff3ccc23_0_80"/>
              <p:cNvSpPr txBox="1"/>
              <p:nvPr/>
            </p:nvSpPr>
            <p:spPr>
              <a:xfrm rot="-628978">
                <a:off x="8517440" y="1662154"/>
                <a:ext cx="1691737" cy="75444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000000"/>
                  </a:buClr>
                  <a:buSzPts val="2800"/>
                  <a:buFont typeface="Arial"/>
                  <a:buNone/>
                </a:pPr>
                <a:r>
                  <a:rPr b="1" i="0" lang="en-US" sz="1700" u="none" cap="none" strike="noStrike">
                    <a:solidFill>
                      <a:srgbClr val="000000"/>
                    </a:solidFill>
                    <a:latin typeface="Arial"/>
                    <a:ea typeface="Arial"/>
                    <a:cs typeface="Arial"/>
                    <a:sym typeface="Arial"/>
                  </a:rPr>
                  <a:t>I found the </a:t>
                </a:r>
                <a:endParaRPr b="1" i="0" sz="1700" u="none" cap="none" strike="noStrike">
                  <a:solidFill>
                    <a:srgbClr val="000000"/>
                  </a:solidFill>
                  <a:latin typeface="Arial"/>
                  <a:ea typeface="Arial"/>
                  <a:cs typeface="Arial"/>
                  <a:sym typeface="Arial"/>
                </a:endParaRPr>
              </a:p>
              <a:p>
                <a:pPr indent="0" lvl="0" marL="0" marR="0" rtl="0" algn="ctr">
                  <a:spcBef>
                    <a:spcPts val="0"/>
                  </a:spcBef>
                  <a:spcAft>
                    <a:spcPts val="0"/>
                  </a:spcAft>
                  <a:buClr>
                    <a:srgbClr val="000000"/>
                  </a:buClr>
                  <a:buSzPts val="2800"/>
                  <a:buFont typeface="Arial"/>
                  <a:buNone/>
                </a:pPr>
                <a:r>
                  <a:rPr b="1" i="0" lang="en-US" sz="1700" u="none" cap="none" strike="noStrike">
                    <a:solidFill>
                      <a:srgbClr val="000000"/>
                    </a:solidFill>
                    <a:latin typeface="Arial"/>
                    <a:ea typeface="Arial"/>
                    <a:cs typeface="Arial"/>
                    <a:sym typeface="Arial"/>
                  </a:rPr>
                  <a:t>cutest craft</a:t>
                </a:r>
                <a:r>
                  <a:rPr b="1" i="0" lang="en-US" sz="1800" u="none" cap="none" strike="noStrike">
                    <a:solidFill>
                      <a:srgbClr val="000000"/>
                    </a:solidFill>
                    <a:latin typeface="Arial"/>
                    <a:ea typeface="Arial"/>
                    <a:cs typeface="Arial"/>
                    <a:sym typeface="Arial"/>
                  </a:rPr>
                  <a:t> </a:t>
                </a:r>
                <a:endParaRPr sz="1800"/>
              </a:p>
            </p:txBody>
          </p:sp>
        </p:grpSp>
        <p:pic>
          <p:nvPicPr>
            <p:cNvPr descr="http://a5.mzstatic.com/us/r30/Purple62/v4/d7/0e/03/d70e03e8-7256-1cf2-0c88-efaf885d0d56/icon175x175.png" id="80" name="Google Shape;80;g7aff3ccc23_0_80"/>
            <p:cNvPicPr preferRelativeResize="0"/>
            <p:nvPr/>
          </p:nvPicPr>
          <p:blipFill rotWithShape="1">
            <a:blip r:embed="rId4">
              <a:alphaModFix/>
            </a:blip>
            <a:srcRect b="0" l="0" r="0" t="0"/>
            <a:stretch/>
          </p:blipFill>
          <p:spPr>
            <a:xfrm>
              <a:off x="8657676" y="2477548"/>
              <a:ext cx="626875" cy="605425"/>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g7aff3ccc23_0_91"/>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Arts as Curriculum</a:t>
            </a:r>
            <a:endParaRPr b="0"/>
          </a:p>
        </p:txBody>
      </p:sp>
      <p:sp>
        <p:nvSpPr>
          <p:cNvPr id="86" name="Google Shape;86;g7aff3ccc23_0_91"/>
          <p:cNvSpPr txBox="1"/>
          <p:nvPr/>
        </p:nvSpPr>
        <p:spPr>
          <a:xfrm>
            <a:off x="291475" y="1235300"/>
            <a:ext cx="6611400" cy="5500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800"/>
              </a:spcBef>
              <a:spcAft>
                <a:spcPts val="0"/>
              </a:spcAft>
              <a:buNone/>
            </a:pPr>
            <a:r>
              <a:rPr lang="en-US" sz="2500">
                <a:solidFill>
                  <a:schemeClr val="dk1"/>
                </a:solidFill>
                <a:latin typeface="Calibri"/>
                <a:ea typeface="Calibri"/>
                <a:cs typeface="Calibri"/>
                <a:sym typeface="Calibri"/>
              </a:rPr>
              <a:t>In Arts as Curriculum, a school has a dedicated class, time, and teacher for Dance, Drama, Music and/or Visual Art.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t/>
            </a:r>
            <a:endParaRPr sz="1500">
              <a:solidFill>
                <a:schemeClr val="dk1"/>
              </a:solidFill>
              <a:latin typeface="Calibri"/>
              <a:ea typeface="Calibri"/>
              <a:cs typeface="Calibri"/>
              <a:sym typeface="Calibri"/>
              <a:extLst>
                <a:ext uri="http://customooxmlschemas.google.com/">
                  <go:slidesCustomData xmlns:go="http://customooxmlschemas.google.com/" textRoundtripDataId="0"/>
                </a:ext>
              </a:extLst>
            </a:endParaRPr>
          </a:p>
          <a:p>
            <a:pPr indent="0" lvl="0" marL="0" rtl="0" algn="l">
              <a:lnSpc>
                <a:spcPct val="90000"/>
              </a:lnSpc>
              <a:spcBef>
                <a:spcPts val="1000"/>
              </a:spcBef>
              <a:spcAft>
                <a:spcPts val="0"/>
              </a:spcAft>
              <a:buNone/>
            </a:pPr>
            <a:r>
              <a:rPr lang="en-US" sz="2500">
                <a:solidFill>
                  <a:schemeClr val="dk1"/>
                </a:solidFill>
                <a:latin typeface="Calibri"/>
                <a:ea typeface="Calibri"/>
                <a:cs typeface="Calibri"/>
                <a:sym typeface="Calibri"/>
                <a:extLst>
                  <a:ext uri="http://customooxmlschemas.google.com/">
                    <go:slidesCustomData xmlns:go="http://customooxmlschemas.google.com/" textRoundtripDataId="1"/>
                  </a:ext>
                </a:extLst>
              </a:rPr>
              <a:t>In Arts as Curriculum:</a:t>
            </a:r>
            <a:endParaRPr sz="2500">
              <a:solidFill>
                <a:schemeClr val="dk1"/>
              </a:solidFill>
              <a:latin typeface="Calibri"/>
              <a:ea typeface="Calibri"/>
              <a:cs typeface="Calibri"/>
              <a:sym typeface="Calibri"/>
              <a:extLst>
                <a:ext uri="http://customooxmlschemas.google.com/">
                  <go:slidesCustomData xmlns:go="http://customooxmlschemas.google.com/" textRoundtripDataId="2"/>
                </a:ext>
              </a:extLst>
            </a:endParaRPr>
          </a:p>
          <a:p>
            <a:pPr indent="-387350" lvl="0" marL="457200" rtl="0" algn="l">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extLst>
                  <a:ext uri="http://customooxmlschemas.google.com/">
                    <go:slidesCustomData xmlns:go="http://customooxmlschemas.google.com/" textRoundtripDataId="3"/>
                  </a:ext>
                </a:extLst>
              </a:rPr>
              <a:t>Students develop knowledge and skills in a specific art form</a:t>
            </a:r>
            <a:endParaRPr sz="2500">
              <a:solidFill>
                <a:schemeClr val="dk1"/>
              </a:solidFill>
              <a:latin typeface="Calibri"/>
              <a:ea typeface="Calibri"/>
              <a:cs typeface="Calibri"/>
              <a:sym typeface="Calibri"/>
              <a:extLst>
                <a:ext uri="http://customooxmlschemas.google.com/">
                  <go:slidesCustomData xmlns:go="http://customooxmlschemas.google.com/" textRoundtripDataId="4"/>
                </a:ext>
              </a:extLst>
            </a:endParaRPr>
          </a:p>
          <a:p>
            <a:pPr indent="-387350" lvl="0" marL="457200" rtl="0" algn="l">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extLst>
                  <a:ext uri="http://customooxmlschemas.google.com/">
                    <go:slidesCustomData xmlns:go="http://customooxmlschemas.google.com/" textRoundtripDataId="5"/>
                  </a:ext>
                </a:extLst>
              </a:rPr>
              <a:t>Learning is guided by state and/or national arts standards</a:t>
            </a:r>
            <a:endParaRPr sz="2500">
              <a:solidFill>
                <a:schemeClr val="dk1"/>
              </a:solidFill>
              <a:latin typeface="Calibri"/>
              <a:ea typeface="Calibri"/>
              <a:cs typeface="Calibri"/>
              <a:sym typeface="Calibri"/>
              <a:extLst>
                <a:ext uri="http://customooxmlschemas.google.com/">
                  <go:slidesCustomData xmlns:go="http://customooxmlschemas.google.com/" textRoundtripDataId="6"/>
                </a:ext>
              </a:extLst>
            </a:endParaRPr>
          </a:p>
          <a:p>
            <a:pPr indent="-387350" lvl="0" marL="457200" rtl="0" algn="l">
              <a:lnSpc>
                <a:spcPct val="90000"/>
              </a:lnSpc>
              <a:spcBef>
                <a:spcPts val="1000"/>
              </a:spcBef>
              <a:spcAft>
                <a:spcPts val="1000"/>
              </a:spcAft>
              <a:buClr>
                <a:schemeClr val="dk1"/>
              </a:buClr>
              <a:buSzPts val="2500"/>
              <a:buFont typeface="Calibri"/>
              <a:buChar char="-"/>
            </a:pPr>
            <a:r>
              <a:rPr lang="en-US" sz="2500">
                <a:solidFill>
                  <a:schemeClr val="dk1"/>
                </a:solidFill>
                <a:latin typeface="Calibri"/>
                <a:ea typeface="Calibri"/>
                <a:cs typeface="Calibri"/>
                <a:sym typeface="Calibri"/>
                <a:extLst>
                  <a:ext uri="http://customooxmlschemas.google.com/">
                    <go:slidesCustomData xmlns:go="http://customooxmlschemas.google.com/" textRoundtripDataId="7"/>
                  </a:ext>
                </a:extLst>
              </a:rPr>
              <a:t>Students attend a dedicated class devoted to the art form</a:t>
            </a:r>
            <a:endParaRPr sz="2500">
              <a:solidFill>
                <a:schemeClr val="dk1"/>
              </a:solidFill>
              <a:latin typeface="Calibri"/>
              <a:ea typeface="Calibri"/>
              <a:cs typeface="Calibri"/>
              <a:sym typeface="Calibri"/>
            </a:endParaRPr>
          </a:p>
        </p:txBody>
      </p:sp>
      <p:pic>
        <p:nvPicPr>
          <p:cNvPr descr="white, plastic paint pallet, christmas, holiday, yuletide, workshop, learn, learning, educate, education" id="87" name="Google Shape;87;g7aff3ccc23_0_91"/>
          <p:cNvPicPr preferRelativeResize="0"/>
          <p:nvPr/>
        </p:nvPicPr>
        <p:blipFill>
          <a:blip r:embed="rId3">
            <a:alphaModFix/>
          </a:blip>
          <a:stretch>
            <a:fillRect/>
          </a:stretch>
        </p:blipFill>
        <p:spPr>
          <a:xfrm>
            <a:off x="7009000" y="1987900"/>
            <a:ext cx="4738750" cy="3160899"/>
          </a:xfrm>
          <a:prstGeom prst="rect">
            <a:avLst/>
          </a:prstGeom>
          <a:noFill/>
          <a:ln cap="flat" cmpd="sng" w="38100">
            <a:solidFill>
              <a:srgbClr val="000000"/>
            </a:solidFill>
            <a:prstDash val="solid"/>
            <a:round/>
            <a:headEnd len="sm" w="sm" type="none"/>
            <a:tailEnd len="sm" w="sm" type="none"/>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g7aff3ccc23_0_101"/>
          <p:cNvSpPr txBox="1"/>
          <p:nvPr>
            <p:ph type="title"/>
          </p:nvPr>
        </p:nvSpPr>
        <p:spPr>
          <a:xfrm>
            <a:off x="75531" y="166636"/>
            <a:ext cx="12116400" cy="7980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None/>
            </a:pPr>
            <a:r>
              <a:rPr lang="en-US" sz="4100">
                <a:solidFill>
                  <a:schemeClr val="lt1"/>
                </a:solidFill>
              </a:rPr>
              <a:t>Arts-Integrated Curriculum</a:t>
            </a:r>
            <a:endParaRPr b="0"/>
          </a:p>
        </p:txBody>
      </p:sp>
      <p:sp>
        <p:nvSpPr>
          <p:cNvPr id="93" name="Google Shape;93;g7aff3ccc23_0_101"/>
          <p:cNvSpPr txBox="1"/>
          <p:nvPr/>
        </p:nvSpPr>
        <p:spPr>
          <a:xfrm>
            <a:off x="291475" y="1235300"/>
            <a:ext cx="7048500" cy="5500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800"/>
              </a:spcBef>
              <a:spcAft>
                <a:spcPts val="0"/>
              </a:spcAft>
              <a:buNone/>
            </a:pPr>
            <a:r>
              <a:rPr lang="en-US" sz="2500">
                <a:solidFill>
                  <a:schemeClr val="dk1"/>
                </a:solidFill>
                <a:latin typeface="Calibri"/>
                <a:ea typeface="Calibri"/>
                <a:cs typeface="Calibri"/>
                <a:sym typeface="Calibri"/>
              </a:rPr>
              <a:t>In Arts-Integrated Curriculum, the arts become the approach to teaching and the vehicle for learning. </a:t>
            </a:r>
            <a:endParaRPr sz="2500">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rPr lang="en-US" sz="2500">
                <a:solidFill>
                  <a:schemeClr val="dk1"/>
                </a:solidFill>
                <a:latin typeface="Calibri"/>
                <a:ea typeface="Calibri"/>
                <a:cs typeface="Calibri"/>
                <a:sym typeface="Calibri"/>
              </a:rPr>
              <a:t>In </a:t>
            </a:r>
            <a:r>
              <a:rPr lang="en-US" sz="2500">
                <a:solidFill>
                  <a:schemeClr val="dk1"/>
                </a:solidFill>
                <a:latin typeface="Calibri"/>
                <a:ea typeface="Calibri"/>
                <a:cs typeface="Calibri"/>
                <a:sym typeface="Calibri"/>
                <a:extLst>
                  <a:ext uri="http://customooxmlschemas.google.com/">
                    <go:slidesCustomData xmlns:go="http://customooxmlschemas.google.com/" textRoundtripDataId="8"/>
                  </a:ext>
                </a:extLst>
              </a:rPr>
              <a:t>Arts-Integrated Curriculum:</a:t>
            </a:r>
            <a:endParaRPr sz="2500">
              <a:solidFill>
                <a:schemeClr val="dk1"/>
              </a:solidFill>
              <a:latin typeface="Calibri"/>
              <a:ea typeface="Calibri"/>
              <a:cs typeface="Calibri"/>
              <a:sym typeface="Calibri"/>
              <a:extLst>
                <a:ext uri="http://customooxmlschemas.google.com/">
                  <go:slidesCustomData xmlns:go="http://customooxmlschemas.google.com/" textRoundtripDataId="9"/>
                </a:ext>
              </a:extLst>
            </a:endParaRPr>
          </a:p>
          <a:p>
            <a:pPr indent="-387350" lvl="0" marL="457200" rtl="0" algn="l">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extLst>
                  <a:ext uri="http://customooxmlschemas.google.com/">
                    <go:slidesCustomData xmlns:go="http://customooxmlschemas.google.com/" textRoundtripDataId="10"/>
                  </a:ext>
                </a:extLst>
              </a:rPr>
              <a:t>Students meet dual learning objectives when they engage in the creative process to explore connections between an art form and another subject area to gain greater understanding in both. </a:t>
            </a:r>
            <a:endParaRPr sz="2500">
              <a:solidFill>
                <a:schemeClr val="dk1"/>
              </a:solidFill>
              <a:latin typeface="Calibri"/>
              <a:ea typeface="Calibri"/>
              <a:cs typeface="Calibri"/>
              <a:sym typeface="Calibri"/>
              <a:extLst>
                <a:ext uri="http://customooxmlschemas.google.com/">
                  <go:slidesCustomData xmlns:go="http://customooxmlschemas.google.com/" textRoundtripDataId="11"/>
                </a:ext>
              </a:extLst>
            </a:endParaRPr>
          </a:p>
          <a:p>
            <a:pPr indent="-387350" lvl="0" marL="457200" rtl="0" algn="l">
              <a:lnSpc>
                <a:spcPct val="90000"/>
              </a:lnSpc>
              <a:spcBef>
                <a:spcPts val="10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extLst>
                  <a:ext uri="http://customooxmlschemas.google.com/">
                    <go:slidesCustomData xmlns:go="http://customooxmlschemas.google.com/" textRoundtripDataId="12"/>
                  </a:ext>
                </a:extLst>
              </a:rPr>
              <a:t>Teachers need to engage in professional development in order to learn about arts standards and how to connect the arts to the curriculum they teach. </a:t>
            </a:r>
            <a:endParaRPr sz="2500">
              <a:solidFill>
                <a:schemeClr val="dk1"/>
              </a:solidFill>
              <a:latin typeface="Calibri"/>
              <a:ea typeface="Calibri"/>
              <a:cs typeface="Calibri"/>
              <a:sym typeface="Calibri"/>
            </a:endParaRPr>
          </a:p>
          <a:p>
            <a:pPr indent="-387350" lvl="0" marL="457200" rtl="0" algn="l">
              <a:lnSpc>
                <a:spcPct val="90000"/>
              </a:lnSpc>
              <a:spcBef>
                <a:spcPts val="1000"/>
              </a:spcBef>
              <a:spcAft>
                <a:spcPts val="1000"/>
              </a:spcAft>
              <a:buClr>
                <a:schemeClr val="dk1"/>
              </a:buClr>
              <a:buSzPts val="2500"/>
              <a:buFont typeface="Calibri"/>
              <a:buChar char="-"/>
            </a:pPr>
            <a:r>
              <a:rPr lang="en-US" sz="2500">
                <a:solidFill>
                  <a:schemeClr val="dk1"/>
                </a:solidFill>
                <a:latin typeface="Calibri"/>
                <a:ea typeface="Calibri"/>
                <a:cs typeface="Calibri"/>
                <a:sym typeface="Calibri"/>
              </a:rPr>
              <a:t>Both disciplines being integrated are assessed. </a:t>
            </a:r>
            <a:endParaRPr sz="2500">
              <a:solidFill>
                <a:schemeClr val="dk1"/>
              </a:solidFill>
              <a:latin typeface="Calibri"/>
              <a:ea typeface="Calibri"/>
              <a:cs typeface="Calibri"/>
              <a:sym typeface="Calibri"/>
            </a:endParaRPr>
          </a:p>
        </p:txBody>
      </p:sp>
      <p:pic>
        <p:nvPicPr>
          <p:cNvPr id="94" name="Google Shape;94;g7aff3ccc23_0_101"/>
          <p:cNvPicPr preferRelativeResize="0"/>
          <p:nvPr/>
        </p:nvPicPr>
        <p:blipFill>
          <a:blip r:embed="rId3">
            <a:alphaModFix/>
          </a:blip>
          <a:stretch>
            <a:fillRect/>
          </a:stretch>
        </p:blipFill>
        <p:spPr>
          <a:xfrm>
            <a:off x="7055275" y="1117036"/>
            <a:ext cx="4984325" cy="49843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2019-11-15T18:15:52Z</dcterms:created>
  <dc:creator>Microsoft Office User</dc:creator>
</cp:coreProperties>
</file>