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5" r:id="rId5"/>
    <p:sldMasterId id="2147483667" r:id="rId6"/>
    <p:sldMasterId id="2147483669" r:id="rId7"/>
    <p:sldMasterId id="2147483671" r:id="rId8"/>
  </p:sldMasterIdLst>
  <p:notesMasterIdLst>
    <p:notesMasterId r:id="rId41"/>
  </p:notesMasterIdLst>
  <p:sldIdLst>
    <p:sldId id="370" r:id="rId9"/>
    <p:sldId id="257" r:id="rId10"/>
    <p:sldId id="258" r:id="rId11"/>
    <p:sldId id="259" r:id="rId12"/>
    <p:sldId id="371" r:id="rId13"/>
    <p:sldId id="375" r:id="rId14"/>
    <p:sldId id="387" r:id="rId15"/>
    <p:sldId id="376" r:id="rId16"/>
    <p:sldId id="374" r:id="rId17"/>
    <p:sldId id="373" r:id="rId18"/>
    <p:sldId id="372" r:id="rId19"/>
    <p:sldId id="378" r:id="rId20"/>
    <p:sldId id="379" r:id="rId21"/>
    <p:sldId id="380" r:id="rId22"/>
    <p:sldId id="381" r:id="rId23"/>
    <p:sldId id="382" r:id="rId24"/>
    <p:sldId id="383" r:id="rId25"/>
    <p:sldId id="384" r:id="rId26"/>
    <p:sldId id="385" r:id="rId27"/>
    <p:sldId id="386" r:id="rId28"/>
    <p:sldId id="388" r:id="rId29"/>
    <p:sldId id="389" r:id="rId30"/>
    <p:sldId id="391" r:id="rId31"/>
    <p:sldId id="392" r:id="rId32"/>
    <p:sldId id="393" r:id="rId33"/>
    <p:sldId id="390" r:id="rId34"/>
    <p:sldId id="395" r:id="rId35"/>
    <p:sldId id="394" r:id="rId36"/>
    <p:sldId id="396" r:id="rId37"/>
    <p:sldId id="397" r:id="rId38"/>
    <p:sldId id="398" r:id="rId39"/>
    <p:sldId id="399"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AD3A5A-9225-4409-8684-3577CBC32B70}" v="3" dt="2025-08-19T21:21:12.055"/>
  </p1510:revLst>
</p1510:revInfo>
</file>

<file path=ppt/tableStyles.xml><?xml version="1.0" encoding="utf-8"?>
<a:tblStyleLst xmlns:a="http://schemas.openxmlformats.org/drawingml/2006/main" def="{0E7898DB-D15D-4755-AC12-A3CA7256240F}">
  <a:tblStyle styleId="{0E7898DB-D15D-4755-AC12-A3CA725624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F1AE51-7D3B-484F-9FE3-010E40082DF4}"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5" d="100"/>
          <a:sy n="155" d="100"/>
        </p:scale>
        <p:origin x="35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bslearningmedia.org/resource/look-and-see-who-is-in-the-photograph-gallery/craft-in-ameri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cs.google.com/document/d/1qltLseImj9i2zpZD2JyqQeMZ1lJX7q-2neyNccD1cIM/edi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bslearningmedia.org/resource/look-and-see-who-is-in-the-photograph-gallery/craft-in-america/"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b5afa368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b5afa368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900" i="1">
                <a:solidFill>
                  <a:schemeClr val="dk1"/>
                </a:solidFill>
              </a:rPr>
              <a:t>(Image Source: Cara Romero downloaded from PBS LearningMedia, </a:t>
            </a:r>
            <a:r>
              <a:rPr lang="en" sz="900" i="1" u="sng">
                <a:solidFill>
                  <a:srgbClr val="1155CC"/>
                </a:solidFill>
                <a:hlinkClick r:id="rId3">
                  <a:extLst>
                    <a:ext uri="{A12FA001-AC4F-418D-AE19-62706E023703}">
                      <ahyp:hlinkClr xmlns:ahyp="http://schemas.microsoft.com/office/drawing/2018/hyperlinkcolor" val="tx"/>
                    </a:ext>
                  </a:extLst>
                </a:hlinkClick>
              </a:rPr>
              <a:t>https://www.pbslearningmedia.org/resource/look-and-see-who-is-in-the-photograph-gallery/craft-in-america/</a:t>
            </a:r>
            <a:r>
              <a:rPr lang="en" sz="900" i="1">
                <a:solidFill>
                  <a:schemeClr val="dk1"/>
                </a:solidFill>
              </a:rPr>
              <a:t> (1). Rights to use this asset do not expire. Asset Copyright: © 2019 Craft in America, Inc.)</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96960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6332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2148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85834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9249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9332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3865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4484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1668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0" i="0" u="none" strike="noStrike">
                <a:solidFill>
                  <a:srgbClr val="000000"/>
                </a:solidFill>
                <a:effectLst/>
                <a:latin typeface="Arial" panose="020B0604020202020204" pitchFamily="34" charset="0"/>
              </a:rPr>
              <a:t>image source: C. Cochrane</a:t>
            </a:r>
            <a:endParaRPr/>
          </a:p>
        </p:txBody>
      </p:sp>
    </p:spTree>
    <p:extLst>
      <p:ext uri="{BB962C8B-B14F-4D97-AF65-F5344CB8AC3E}">
        <p14:creationId xmlns:p14="http://schemas.microsoft.com/office/powerpoint/2010/main" val="3803228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b5afa3685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b5afa368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Play the </a:t>
            </a:r>
            <a:r>
              <a:rPr lang="en-US" b="0" i="0">
                <a:solidFill>
                  <a:srgbClr val="000000"/>
                </a:solidFill>
                <a:effectLst/>
                <a:highlight>
                  <a:srgbClr val="FFFFFF"/>
                </a:highlight>
                <a:latin typeface="Segoe UI" panose="020B0502040204020203" pitchFamily="34" charset="0"/>
              </a:rPr>
              <a:t>https://ca.pbslearningmedia.org/resource/look-and-see-who-is-in-the-photograph-gallery/craft-in-america/</a:t>
            </a:r>
            <a:r>
              <a:rPr lang="en">
                <a:solidFill>
                  <a:schemeClr val="dk1"/>
                </a:solidFill>
              </a:rPr>
              <a:t>video and have students discuss the following questions.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7392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0" i="0">
                <a:solidFill>
                  <a:srgbClr val="000000"/>
                </a:solidFill>
                <a:effectLst/>
                <a:highlight>
                  <a:srgbClr val="FFFFFF"/>
                </a:highlight>
                <a:latin typeface="Arial" panose="020B0604020202020204" pitchFamily="34" charset="0"/>
              </a:rPr>
              <a:t>Have students use the </a:t>
            </a:r>
            <a:r>
              <a:rPr lang="en-US" sz="1800" b="0" i="0" u="sng" strike="noStrike">
                <a:solidFill>
                  <a:srgbClr val="1155CC"/>
                </a:solidFill>
                <a:effectLst/>
                <a:highlight>
                  <a:srgbClr val="FFFFFF"/>
                </a:highlight>
                <a:latin typeface="Arial" panose="020B0604020202020204" pitchFamily="34" charset="0"/>
                <a:hlinkClick r:id="rId3"/>
              </a:rPr>
              <a:t>storyboard</a:t>
            </a:r>
            <a:r>
              <a:rPr lang="en-US" sz="1800" b="0" i="0">
                <a:solidFill>
                  <a:srgbClr val="000000"/>
                </a:solidFill>
                <a:effectLst/>
                <a:highlight>
                  <a:srgbClr val="FFFFFF"/>
                </a:highlight>
                <a:latin typeface="Arial" panose="020B0604020202020204" pitchFamily="34" charset="0"/>
              </a:rPr>
              <a:t> planning page to plan and practice telling a story using pictures.  </a:t>
            </a:r>
            <a:endParaRPr/>
          </a:p>
        </p:txBody>
      </p:sp>
    </p:spTree>
    <p:extLst>
      <p:ext uri="{BB962C8B-B14F-4D97-AF65-F5344CB8AC3E}">
        <p14:creationId xmlns:p14="http://schemas.microsoft.com/office/powerpoint/2010/main" val="35119348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8568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3966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17277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9644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5154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71300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664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3566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0" i="0">
                <a:solidFill>
                  <a:srgbClr val="000000"/>
                </a:solidFill>
                <a:effectLst/>
                <a:highlight>
                  <a:srgbClr val="FFFFFF"/>
                </a:highlight>
                <a:latin typeface="Segoe UI" panose="020B0502040204020203" pitchFamily="34" charset="0"/>
              </a:rPr>
              <a:t>https://www.youtube.com/watch?v=AqyR9Ke8Ebg&amp;t=5s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861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9363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300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126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b5afa3685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b5afa368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Play the </a:t>
            </a:r>
            <a:r>
              <a:rPr lang="en-US" b="0" i="0">
                <a:solidFill>
                  <a:srgbClr val="000000"/>
                </a:solidFill>
                <a:effectLst/>
                <a:highlight>
                  <a:srgbClr val="FFFFFF"/>
                </a:highlight>
                <a:latin typeface="Segoe UI" panose="020B0502040204020203" pitchFamily="34" charset="0"/>
              </a:rPr>
              <a:t>https://ca.pbslearningmedia.org/resource/look-and-see-who-is-in-the-photograph-gallery/craft-in-america/</a:t>
            </a:r>
            <a:r>
              <a:rPr lang="en">
                <a:solidFill>
                  <a:schemeClr val="dk1"/>
                </a:solidFill>
              </a:rPr>
              <a:t>video and have students discuss the following questions. </a:t>
            </a:r>
            <a:endParaRPr/>
          </a:p>
        </p:txBody>
      </p:sp>
    </p:spTree>
    <p:extLst>
      <p:ext uri="{BB962C8B-B14F-4D97-AF65-F5344CB8AC3E}">
        <p14:creationId xmlns:p14="http://schemas.microsoft.com/office/powerpoint/2010/main" val="1173835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rtl="0" fontAlgn="base"/>
            <a:r>
              <a:rPr lang="en-US" b="0" i="1" u="none" strike="noStrike">
                <a:solidFill>
                  <a:srgbClr val="000000"/>
                </a:solidFill>
                <a:effectLst/>
                <a:highlight>
                  <a:srgbClr val="F5F5F5"/>
                </a:highlight>
                <a:latin typeface="Arial" panose="020B0604020202020204" pitchFamily="34" charset="0"/>
              </a:rPr>
              <a:t>(Image Source: Cara Romero, Naomi downloaded from PBS </a:t>
            </a:r>
            <a:r>
              <a:rPr lang="en-US" b="0" i="1" u="none" strike="noStrike" err="1">
                <a:solidFill>
                  <a:srgbClr val="000000"/>
                </a:solidFill>
                <a:effectLst/>
                <a:highlight>
                  <a:srgbClr val="F5F5F5"/>
                </a:highlight>
                <a:latin typeface="Arial" panose="020B0604020202020204" pitchFamily="34" charset="0"/>
              </a:rPr>
              <a:t>LearningMedia</a:t>
            </a:r>
            <a:r>
              <a:rPr lang="en-US" b="0" i="1" u="none" strike="noStrike">
                <a:solidFill>
                  <a:srgbClr val="000000"/>
                </a:solidFill>
                <a:effectLst/>
                <a:highlight>
                  <a:srgbClr val="F5F5F5"/>
                </a:highlight>
                <a:latin typeface="Arial" panose="020B0604020202020204" pitchFamily="34" charset="0"/>
              </a:rPr>
              <a:t>, </a:t>
            </a:r>
            <a:r>
              <a:rPr lang="en-US" b="0" i="1" u="sng" strike="noStrike">
                <a:solidFill>
                  <a:srgbClr val="1155CC"/>
                </a:solidFill>
                <a:effectLst/>
                <a:highlight>
                  <a:srgbClr val="F5F5F5"/>
                </a:highlight>
                <a:latin typeface="Arial" panose="020B0604020202020204" pitchFamily="34" charset="0"/>
                <a:hlinkClick r:id="rId3"/>
              </a:rPr>
              <a:t>https://www.pbslearningmedia.org/resource/look-and-see-who-is-in-the-photograph-gallery/craft-in-america/</a:t>
            </a:r>
            <a:r>
              <a:rPr lang="en-US" b="0" i="1" u="none" strike="noStrike">
                <a:solidFill>
                  <a:srgbClr val="000000"/>
                </a:solidFill>
                <a:effectLst/>
                <a:highlight>
                  <a:srgbClr val="F5F5F5"/>
                </a:highlight>
                <a:latin typeface="Arial" panose="020B0604020202020204" pitchFamily="34" charset="0"/>
              </a:rPr>
              <a:t>. (3) Rights to use this asset do not expire. Asset Copyright: © 2019 Craft in America, Inc.)</a:t>
            </a:r>
            <a:r>
              <a:rPr lang="en-US" b="0" i="0">
                <a:solidFill>
                  <a:srgbClr val="444444"/>
                </a:solidFill>
                <a:effectLst/>
                <a:highlight>
                  <a:srgbClr val="F5F5F5"/>
                </a:highlight>
                <a:latin typeface="Arial" panose="020B0604020202020204" pitchFamily="34" charset="0"/>
              </a:rPr>
              <a:t>​</a:t>
            </a:r>
            <a:endParaRPr lang="en-US" b="0" i="0">
              <a:solidFill>
                <a:srgbClr val="444444"/>
              </a:solidFill>
              <a:effectLst/>
              <a:highlight>
                <a:srgbClr val="F5F5F5"/>
              </a:highlight>
              <a:latin typeface="Calibri" panose="020F0502020204030204" pitchFamily="34" charset="0"/>
            </a:endParaRPr>
          </a:p>
          <a:p>
            <a:pPr algn="l" rtl="0" fontAlgn="base"/>
            <a:r>
              <a:rPr lang="en-US" b="0" i="1" u="none" strike="noStrike">
                <a:solidFill>
                  <a:srgbClr val="000000"/>
                </a:solidFill>
                <a:effectLst/>
                <a:highlight>
                  <a:srgbClr val="F5F5F5"/>
                </a:highlight>
                <a:latin typeface="Arial" panose="020B0604020202020204" pitchFamily="34" charset="0"/>
              </a:rPr>
              <a:t>(Image Source: Cara Romero, No Wall, 2019 downloaded from PBS </a:t>
            </a:r>
            <a:r>
              <a:rPr lang="en-US" b="0" i="1" u="none" strike="noStrike" err="1">
                <a:solidFill>
                  <a:srgbClr val="000000"/>
                </a:solidFill>
                <a:effectLst/>
                <a:highlight>
                  <a:srgbClr val="F5F5F5"/>
                </a:highlight>
                <a:latin typeface="Arial" panose="020B0604020202020204" pitchFamily="34" charset="0"/>
              </a:rPr>
              <a:t>LearningMedia,</a:t>
            </a:r>
            <a:r>
              <a:rPr lang="en-US" b="0" i="1" u="sng" strike="noStrike" err="1">
                <a:solidFill>
                  <a:srgbClr val="1155CC"/>
                </a:solidFill>
                <a:effectLst/>
                <a:highlight>
                  <a:srgbClr val="F5F5F5"/>
                </a:highlight>
                <a:latin typeface="Arial" panose="020B0604020202020204" pitchFamily="34" charset="0"/>
                <a:hlinkClick r:id="rId3"/>
              </a:rPr>
              <a:t>https</a:t>
            </a:r>
            <a:r>
              <a:rPr lang="en-US" b="0" i="1" u="sng" strike="noStrike">
                <a:solidFill>
                  <a:srgbClr val="1155CC"/>
                </a:solidFill>
                <a:effectLst/>
                <a:highlight>
                  <a:srgbClr val="F5F5F5"/>
                </a:highlight>
                <a:latin typeface="Arial" panose="020B0604020202020204" pitchFamily="34" charset="0"/>
                <a:hlinkClick r:id="rId3"/>
              </a:rPr>
              <a:t>://www.pbslearningmedia.org/resource/look-and-see-who-is-in-the-photograph-gallery/craft-in-america/</a:t>
            </a:r>
            <a:r>
              <a:rPr lang="en-US" b="0" i="1" u="none" strike="noStrike">
                <a:solidFill>
                  <a:srgbClr val="000000"/>
                </a:solidFill>
                <a:effectLst/>
                <a:highlight>
                  <a:srgbClr val="F5F5F5"/>
                </a:highlight>
                <a:latin typeface="Arial" panose="020B0604020202020204" pitchFamily="34" charset="0"/>
              </a:rPr>
              <a:t>. (4) Rights to use this asset do not expire. Asset Copyright: © 2019 Craft in America, Inc.)</a:t>
            </a:r>
            <a:r>
              <a:rPr lang="en-US" b="0" i="0">
                <a:solidFill>
                  <a:srgbClr val="444444"/>
                </a:solidFill>
                <a:effectLst/>
                <a:highlight>
                  <a:srgbClr val="F5F5F5"/>
                </a:highlight>
                <a:latin typeface="Arial" panose="020B0604020202020204" pitchFamily="34" charset="0"/>
              </a:rPr>
              <a:t>​</a:t>
            </a:r>
            <a:endParaRPr lang="en-US" b="0" i="0">
              <a:solidFill>
                <a:srgbClr val="444444"/>
              </a:solidFill>
              <a:effectLst/>
              <a:highlight>
                <a:srgbClr val="F5F5F5"/>
              </a:highlight>
              <a:latin typeface="Calibri" panose="020F0502020204030204" pitchFamily="34" charset="0"/>
            </a:endParaRPr>
          </a:p>
          <a:p>
            <a:pPr algn="l" rtl="0" fontAlgn="base"/>
            <a:r>
              <a:rPr lang="en-US" b="0" i="1" u="none" strike="noStrike">
                <a:solidFill>
                  <a:srgbClr val="000000"/>
                </a:solidFill>
                <a:effectLst/>
                <a:highlight>
                  <a:srgbClr val="F5F5F5"/>
                </a:highlight>
                <a:latin typeface="Arial" panose="020B0604020202020204" pitchFamily="34" charset="0"/>
              </a:rPr>
              <a:t>(Image Source: Cara Romero with Her Father downloaded from PBS </a:t>
            </a:r>
            <a:r>
              <a:rPr lang="en-US" b="0" i="1" u="none" strike="noStrike" err="1">
                <a:solidFill>
                  <a:srgbClr val="000000"/>
                </a:solidFill>
                <a:effectLst/>
                <a:highlight>
                  <a:srgbClr val="F5F5F5"/>
                </a:highlight>
                <a:latin typeface="Arial" panose="020B0604020202020204" pitchFamily="34" charset="0"/>
              </a:rPr>
              <a:t>LearningMedia,</a:t>
            </a:r>
            <a:r>
              <a:rPr lang="en-US" b="0" i="1" u="sng" strike="noStrike" err="1">
                <a:solidFill>
                  <a:srgbClr val="1155CC"/>
                </a:solidFill>
                <a:effectLst/>
                <a:highlight>
                  <a:srgbClr val="F5F5F5"/>
                </a:highlight>
                <a:latin typeface="Arial" panose="020B0604020202020204" pitchFamily="34" charset="0"/>
                <a:hlinkClick r:id="rId3"/>
              </a:rPr>
              <a:t>https</a:t>
            </a:r>
            <a:r>
              <a:rPr lang="en-US" b="0" i="1" u="sng" strike="noStrike">
                <a:solidFill>
                  <a:srgbClr val="1155CC"/>
                </a:solidFill>
                <a:effectLst/>
                <a:highlight>
                  <a:srgbClr val="F5F5F5"/>
                </a:highlight>
                <a:latin typeface="Arial" panose="020B0604020202020204" pitchFamily="34" charset="0"/>
                <a:hlinkClick r:id="rId3"/>
              </a:rPr>
              <a:t>://www.pbslearningmedia.org/resource/look-and-see-who-is-in-the-photograph-gallery/craft-in-america/</a:t>
            </a:r>
            <a:r>
              <a:rPr lang="en-US" b="0" i="1" u="none" strike="noStrike">
                <a:solidFill>
                  <a:srgbClr val="000000"/>
                </a:solidFill>
                <a:effectLst/>
                <a:highlight>
                  <a:srgbClr val="F5F5F5"/>
                </a:highlight>
                <a:latin typeface="Arial" panose="020B0604020202020204" pitchFamily="34" charset="0"/>
              </a:rPr>
              <a:t>. (5) Rights to use this asset do not expire. Asset Copyright: © 2019 Craft in America, Inc.)</a:t>
            </a:r>
            <a:endParaRPr lang="en-US" b="0" i="0">
              <a:solidFill>
                <a:srgbClr val="444444"/>
              </a:solidFill>
              <a:effectLst/>
              <a:highlight>
                <a:srgbClr val="F5F5F5"/>
              </a:highlight>
              <a:latin typeface="Calibri" panose="020F0502020204030204" pitchFamily="34" charset="0"/>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535907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7706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8824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5" name="Title Placeholder 13">
            <a:extLst>
              <a:ext uri="{FF2B5EF4-FFF2-40B4-BE49-F238E27FC236}">
                <a16:creationId xmlns:a16="http://schemas.microsoft.com/office/drawing/2014/main" id="{6D57DDDF-EB36-E5A1-503B-6BD08FB29D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92148133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3" name="Title Placeholder 13">
            <a:extLst>
              <a:ext uri="{FF2B5EF4-FFF2-40B4-BE49-F238E27FC236}">
                <a16:creationId xmlns:a16="http://schemas.microsoft.com/office/drawing/2014/main" id="{961A893D-6B94-D004-35BD-67779D7F9F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31545741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086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2843061C-1719-609A-6AED-0B63CE618AE3}"/>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8" name="Text Placeholder 12">
            <a:extLst>
              <a:ext uri="{FF2B5EF4-FFF2-40B4-BE49-F238E27FC236}">
                <a16:creationId xmlns:a16="http://schemas.microsoft.com/office/drawing/2014/main" id="{D7E0D2FE-D2EA-49C0-878D-D02F1AA8630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9" name="Text Placeholder 6">
            <a:extLst>
              <a:ext uri="{FF2B5EF4-FFF2-40B4-BE49-F238E27FC236}">
                <a16:creationId xmlns:a16="http://schemas.microsoft.com/office/drawing/2014/main" id="{1FABC8DB-60BA-7F3B-264D-27F77A41DBC7}"/>
              </a:ext>
            </a:extLst>
          </p:cNvPr>
          <p:cNvSpPr>
            <a:spLocks noGrp="1"/>
          </p:cNvSpPr>
          <p:nvPr>
            <p:ph type="body" sz="quarter" idx="15"/>
          </p:nvPr>
        </p:nvSpPr>
        <p:spPr>
          <a:xfrm>
            <a:off x="975654" y="3503065"/>
            <a:ext cx="7192690" cy="1331550"/>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10" name="Title Placeholder 13">
            <a:extLst>
              <a:ext uri="{FF2B5EF4-FFF2-40B4-BE49-F238E27FC236}">
                <a16:creationId xmlns:a16="http://schemas.microsoft.com/office/drawing/2014/main" id="{A6D91985-9E61-F57C-A816-F21A9990A87A}"/>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9363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06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6641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8780"/>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8658483"/>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597347"/>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458455"/>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1457"/>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ca.pbslearningmedia.org/resource/look-and-see-who-is-in-the-photograph-gallery/craft-in-america/"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3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7.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AqyR9Ke8Eb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ca.pbslearningmedia.org/resource/look-and-see-who-is-in-the-photograph-gallery/craft-in-america/"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1EC034-CDBB-FBC2-B986-AE5F9DB31742}"/>
              </a:ext>
            </a:extLst>
          </p:cNvPr>
          <p:cNvSpPr txBox="1"/>
          <p:nvPr/>
        </p:nvSpPr>
        <p:spPr>
          <a:xfrm>
            <a:off x="2286000" y="635977"/>
            <a:ext cx="4572000" cy="2610843"/>
          </a:xfrm>
          <a:prstGeom prst="rect">
            <a:avLst/>
          </a:prstGeom>
          <a:noFill/>
        </p:spPr>
        <p:txBody>
          <a:bodyPr wrap="square">
            <a:spAutoFit/>
          </a:bodyPr>
          <a:lstStyle/>
          <a:p>
            <a:pPr marL="0" lvl="0" indent="0" algn="ctr" rtl="0">
              <a:lnSpc>
                <a:spcPct val="150000"/>
              </a:lnSpc>
              <a:spcBef>
                <a:spcPts val="0"/>
              </a:spcBef>
              <a:spcAft>
                <a:spcPts val="0"/>
              </a:spcAft>
              <a:buNone/>
            </a:pPr>
            <a:r>
              <a:rPr lang="en-US" sz="2800">
                <a:solidFill>
                  <a:schemeClr val="bg1"/>
                </a:solidFill>
              </a:rPr>
              <a:t>4th Grade Arts &amp; Science Integrated Unit</a:t>
            </a:r>
          </a:p>
          <a:p>
            <a:pPr marL="0" lvl="0" indent="0" algn="ctr" rtl="0">
              <a:lnSpc>
                <a:spcPct val="150000"/>
              </a:lnSpc>
              <a:spcBef>
                <a:spcPts val="0"/>
              </a:spcBef>
              <a:spcAft>
                <a:spcPts val="0"/>
              </a:spcAft>
              <a:buNone/>
            </a:pPr>
            <a:r>
              <a:rPr lang="en-US" sz="2800">
                <a:solidFill>
                  <a:schemeClr val="bg1"/>
                </a:solidFill>
              </a:rPr>
              <a:t>Learning Sequence #1</a:t>
            </a:r>
          </a:p>
          <a:p>
            <a:pPr marL="0" lvl="0" indent="0" algn="ctr" rtl="0">
              <a:lnSpc>
                <a:spcPct val="150000"/>
              </a:lnSpc>
              <a:spcBef>
                <a:spcPts val="0"/>
              </a:spcBef>
              <a:spcAft>
                <a:spcPts val="0"/>
              </a:spcAft>
              <a:buClr>
                <a:schemeClr val="dk1"/>
              </a:buClr>
              <a:buSzPts val="1100"/>
              <a:buFont typeface="Arial"/>
              <a:buNone/>
            </a:pPr>
            <a:r>
              <a:rPr lang="en-US" sz="2400" b="1">
                <a:solidFill>
                  <a:schemeClr val="bg1"/>
                </a:solidFill>
              </a:rPr>
              <a:t>Focus on Photography</a:t>
            </a:r>
            <a:endParaRPr lang="en-US" sz="2400">
              <a:solidFill>
                <a:schemeClr val="bg1"/>
              </a:solidFill>
            </a:endParaRPr>
          </a:p>
        </p:txBody>
      </p:sp>
    </p:spTree>
    <p:extLst>
      <p:ext uri="{BB962C8B-B14F-4D97-AF65-F5344CB8AC3E}">
        <p14:creationId xmlns:p14="http://schemas.microsoft.com/office/powerpoint/2010/main" val="2513984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Option 1: </a:t>
            </a:r>
            <a:r>
              <a:rPr lang="en" sz="2000" i="1"/>
              <a:t>Naomi</a:t>
            </a:r>
            <a:r>
              <a:rPr lang="en" sz="2000"/>
              <a:t>, First American Girls Doll series</a:t>
            </a:r>
            <a:endParaRPr sz="2000"/>
          </a:p>
        </p:txBody>
      </p:sp>
      <p:sp>
        <p:nvSpPr>
          <p:cNvPr id="2" name="Google Shape;122;p22">
            <a:extLst>
              <a:ext uri="{FF2B5EF4-FFF2-40B4-BE49-F238E27FC236}">
                <a16:creationId xmlns:a16="http://schemas.microsoft.com/office/drawing/2014/main" id="{9467C014-1872-403E-6032-1C4680E7C8C2}"/>
              </a:ext>
            </a:extLst>
          </p:cNvPr>
          <p:cNvSpPr txBox="1">
            <a:spLocks/>
          </p:cNvSpPr>
          <p:nvPr/>
        </p:nvSpPr>
        <p:spPr>
          <a:xfrm>
            <a:off x="284205" y="1152474"/>
            <a:ext cx="4805595" cy="362341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344805">
              <a:lnSpc>
                <a:spcPct val="105000"/>
              </a:lnSpc>
              <a:spcBef>
                <a:spcPts val="0"/>
              </a:spcBef>
              <a:buSzPts val="1830"/>
              <a:buFont typeface="Arial" panose="020B0604020202020204" pitchFamily="34" charset="0"/>
              <a:buChar char="●"/>
            </a:pPr>
            <a:r>
              <a:rPr lang="en-US" sz="1829"/>
              <a:t>How is the character, Naomi, portrayed in the photo?</a:t>
            </a:r>
          </a:p>
          <a:p>
            <a:pPr marL="457200" indent="-344805">
              <a:lnSpc>
                <a:spcPct val="105000"/>
              </a:lnSpc>
              <a:spcBef>
                <a:spcPts val="1000"/>
              </a:spcBef>
              <a:buSzPts val="1830"/>
              <a:buFont typeface="Arial" panose="020B0604020202020204" pitchFamily="34" charset="0"/>
              <a:buChar char="●"/>
            </a:pPr>
            <a:r>
              <a:rPr lang="en-US" sz="1829"/>
              <a:t>What props and clothing does Cara include in the photo?</a:t>
            </a:r>
          </a:p>
          <a:p>
            <a:pPr marL="457200" indent="-344805">
              <a:lnSpc>
                <a:spcPct val="105000"/>
              </a:lnSpc>
              <a:spcBef>
                <a:spcPts val="1000"/>
              </a:spcBef>
              <a:buSzPts val="1830"/>
              <a:buFont typeface="Arial" panose="020B0604020202020204" pitchFamily="34" charset="0"/>
              <a:buChar char="●"/>
            </a:pPr>
            <a:r>
              <a:rPr lang="en-US" sz="1829"/>
              <a:t>How do the props and clothing Cara selected help tell the story?  </a:t>
            </a:r>
          </a:p>
          <a:p>
            <a:pPr marL="457200" indent="-344805">
              <a:lnSpc>
                <a:spcPct val="105000"/>
              </a:lnSpc>
              <a:spcBef>
                <a:spcPts val="1000"/>
              </a:spcBef>
              <a:spcAft>
                <a:spcPts val="1000"/>
              </a:spcAft>
              <a:buSzPts val="1830"/>
              <a:buFont typeface="Arial" panose="020B0604020202020204" pitchFamily="34" charset="0"/>
              <a:buChar char="●"/>
            </a:pPr>
            <a:r>
              <a:rPr lang="en-US" sz="1829"/>
              <a:t>What are you wondering? What questions do you have about the art itself? What questions would you want to ask Cara Romero?</a:t>
            </a:r>
          </a:p>
        </p:txBody>
      </p:sp>
      <p:pic>
        <p:nvPicPr>
          <p:cNvPr id="3" name="Google Shape;123;p22" descr="Photograph of Cara Romero’s artwork titled Naomi, part of her First American Girl Dolls series, Naomi is in traditional Northern Chumash attire with headdress, dance sticks, and beaded belt, props in the photo include handmade baskets, sticks, and pine cones" title="Photograph of Cara Romero’s artwork titled Naomi">
            <a:extLst>
              <a:ext uri="{FF2B5EF4-FFF2-40B4-BE49-F238E27FC236}">
                <a16:creationId xmlns:a16="http://schemas.microsoft.com/office/drawing/2014/main" id="{EB07DEF3-14AC-3A41-4DCF-41BDBE04D182}"/>
              </a:ext>
            </a:extLst>
          </p:cNvPr>
          <p:cNvPicPr preferRelativeResize="0"/>
          <p:nvPr/>
        </p:nvPicPr>
        <p:blipFill rotWithShape="1">
          <a:blip r:embed="rId3">
            <a:alphaModFix/>
          </a:blip>
          <a:srcRect l="23395" r="22847"/>
          <a:stretch/>
        </p:blipFill>
        <p:spPr>
          <a:xfrm>
            <a:off x="5439128" y="1152523"/>
            <a:ext cx="2966095" cy="3280150"/>
          </a:xfrm>
          <a:prstGeom prst="rect">
            <a:avLst/>
          </a:prstGeom>
          <a:noFill/>
          <a:ln>
            <a:noFill/>
          </a:ln>
        </p:spPr>
      </p:pic>
      <p:sp>
        <p:nvSpPr>
          <p:cNvPr id="4" name="Google Shape;124;p22">
            <a:extLst>
              <a:ext uri="{FF2B5EF4-FFF2-40B4-BE49-F238E27FC236}">
                <a16:creationId xmlns:a16="http://schemas.microsoft.com/office/drawing/2014/main" id="{34E59136-E26E-2CBB-87D5-4BF7B365E321}"/>
              </a:ext>
            </a:extLst>
          </p:cNvPr>
          <p:cNvSpPr txBox="1"/>
          <p:nvPr/>
        </p:nvSpPr>
        <p:spPr>
          <a:xfrm>
            <a:off x="5018131" y="4320963"/>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Naomi (</a:t>
            </a:r>
            <a:r>
              <a:rPr lang="en" sz="1100"/>
              <a:t>First American Girls Dolls series)</a:t>
            </a:r>
            <a:endParaRPr/>
          </a:p>
        </p:txBody>
      </p:sp>
      <p:sp>
        <p:nvSpPr>
          <p:cNvPr id="5" name="TextBox 4">
            <a:extLst>
              <a:ext uri="{FF2B5EF4-FFF2-40B4-BE49-F238E27FC236}">
                <a16:creationId xmlns:a16="http://schemas.microsoft.com/office/drawing/2014/main" id="{4E7DA473-9FE2-D5D2-5569-4B8760D1B6EE}"/>
              </a:ext>
            </a:extLst>
          </p:cNvPr>
          <p:cNvSpPr txBox="1"/>
          <p:nvPr/>
        </p:nvSpPr>
        <p:spPr>
          <a:xfrm>
            <a:off x="8705335" y="4866501"/>
            <a:ext cx="361753" cy="276999"/>
          </a:xfrm>
          <a:prstGeom prst="rect">
            <a:avLst/>
          </a:prstGeom>
          <a:noFill/>
        </p:spPr>
        <p:txBody>
          <a:bodyPr wrap="square" rtlCol="0">
            <a:spAutoFit/>
          </a:bodyPr>
          <a:lstStyle/>
          <a:p>
            <a:r>
              <a:rPr lang="en-US" sz="1200"/>
              <a:t>10</a:t>
            </a:r>
          </a:p>
        </p:txBody>
      </p:sp>
    </p:spTree>
    <p:extLst>
      <p:ext uri="{BB962C8B-B14F-4D97-AF65-F5344CB8AC3E}">
        <p14:creationId xmlns:p14="http://schemas.microsoft.com/office/powerpoint/2010/main" val="278264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Option 2: </a:t>
            </a:r>
            <a:r>
              <a:rPr lang="en" sz="2000" i="1"/>
              <a:t>No Wall</a:t>
            </a:r>
            <a:r>
              <a:rPr lang="en" sz="2000"/>
              <a:t>, Jackrabbit, Cottontail and Spirits of the Desert series</a:t>
            </a:r>
            <a:endParaRPr sz="2000"/>
          </a:p>
        </p:txBody>
      </p:sp>
      <p:sp>
        <p:nvSpPr>
          <p:cNvPr id="2" name="Google Shape;130;p23">
            <a:extLst>
              <a:ext uri="{FF2B5EF4-FFF2-40B4-BE49-F238E27FC236}">
                <a16:creationId xmlns:a16="http://schemas.microsoft.com/office/drawing/2014/main" id="{D45B432C-2631-A8F5-BFCF-935EC3E7BB2A}"/>
              </a:ext>
            </a:extLst>
          </p:cNvPr>
          <p:cNvSpPr txBox="1">
            <a:spLocks/>
          </p:cNvSpPr>
          <p:nvPr/>
        </p:nvSpPr>
        <p:spPr>
          <a:xfrm>
            <a:off x="152805" y="1220437"/>
            <a:ext cx="4887126"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330200">
              <a:spcBef>
                <a:spcPts val="0"/>
              </a:spcBef>
              <a:buSzPts val="1600"/>
              <a:buFont typeface="Arial" panose="020B0604020202020204" pitchFamily="34" charset="0"/>
              <a:buChar char="●"/>
            </a:pPr>
            <a:r>
              <a:rPr lang="en-US" sz="1800"/>
              <a:t>Why was the Jackrabbit, Cottontail and Spirits of the Desert series created? </a:t>
            </a:r>
            <a:endParaRPr lang="en-US" sz="1800">
              <a:cs typeface="Calibri"/>
            </a:endParaRPr>
          </a:p>
          <a:p>
            <a:pPr marL="457200" indent="-330200">
              <a:spcBef>
                <a:spcPts val="0"/>
              </a:spcBef>
              <a:buSzPts val="1600"/>
              <a:buFont typeface="Arial" panose="020B0604020202020204" pitchFamily="34" charset="0"/>
              <a:buChar char="●"/>
            </a:pPr>
            <a:r>
              <a:rPr lang="en-US" sz="1800"/>
              <a:t>How are the characters in the photo portrayed? How do the props and clothing Cara selected help tell the story?  </a:t>
            </a:r>
            <a:endParaRPr lang="en-US" sz="1800">
              <a:cs typeface="Calibri"/>
            </a:endParaRPr>
          </a:p>
          <a:p>
            <a:pPr marL="457200" indent="-330200">
              <a:spcBef>
                <a:spcPts val="0"/>
              </a:spcBef>
              <a:buSzPts val="1600"/>
              <a:buFont typeface="Arial" panose="020B0604020202020204" pitchFamily="34" charset="0"/>
              <a:buChar char="●"/>
            </a:pPr>
            <a:r>
              <a:rPr lang="en-US" sz="1800"/>
              <a:t>If the boys had not changed their clothing how would the story be different? Share your ideas about how the “Indian stuff” adds to the story.</a:t>
            </a:r>
            <a:endParaRPr lang="en-US" sz="1800">
              <a:cs typeface="Calibri"/>
            </a:endParaRPr>
          </a:p>
          <a:p>
            <a:pPr marL="457200" indent="-330200">
              <a:spcBef>
                <a:spcPts val="0"/>
              </a:spcBef>
              <a:buSzPts val="1600"/>
              <a:buFont typeface="Arial" panose="020B0604020202020204" pitchFamily="34" charset="0"/>
              <a:buChar char="●"/>
            </a:pPr>
            <a:r>
              <a:rPr lang="en-US" sz="1800"/>
              <a:t>How does Cara use technology to help tell the story?</a:t>
            </a:r>
            <a:endParaRPr lang="en-US" sz="1800">
              <a:cs typeface="Calibri"/>
            </a:endParaRPr>
          </a:p>
          <a:p>
            <a:pPr marL="457200" indent="-330200">
              <a:spcBef>
                <a:spcPts val="0"/>
              </a:spcBef>
              <a:buSzPts val="1600"/>
              <a:buFont typeface="Arial" panose="020B0604020202020204" pitchFamily="34" charset="0"/>
              <a:buChar char="●"/>
            </a:pPr>
            <a:r>
              <a:rPr lang="en-US" sz="1800"/>
              <a:t>What are you wondering? What questions do you have about the art itself? What questions would you want to ask Cara Romero?</a:t>
            </a:r>
            <a:endParaRPr lang="en-US" sz="1800">
              <a:cs typeface="Calibri"/>
            </a:endParaRPr>
          </a:p>
        </p:txBody>
      </p:sp>
      <p:grpSp>
        <p:nvGrpSpPr>
          <p:cNvPr id="3" name="Google Shape;131;p23">
            <a:extLst>
              <a:ext uri="{FF2B5EF4-FFF2-40B4-BE49-F238E27FC236}">
                <a16:creationId xmlns:a16="http://schemas.microsoft.com/office/drawing/2014/main" id="{760DEA51-95AF-3100-9111-56E803BD1A35}"/>
              </a:ext>
            </a:extLst>
          </p:cNvPr>
          <p:cNvGrpSpPr/>
          <p:nvPr/>
        </p:nvGrpSpPr>
        <p:grpSpPr>
          <a:xfrm>
            <a:off x="5245284" y="1628372"/>
            <a:ext cx="3574500" cy="2879547"/>
            <a:chOff x="3822150" y="923050"/>
            <a:chExt cx="3257550" cy="2212875"/>
          </a:xfrm>
        </p:grpSpPr>
        <p:pic>
          <p:nvPicPr>
            <p:cNvPr id="4" name="Google Shape;132;p23" descr="Photograph of Cara Romero’s artwork titled No Wall, part of her Jackrabbit, Cottontail and Spirits of the Desert series series, four young boys are dressed in traditional attire with headdress and cloth coverings and are wearing modern aviator style sunglasses, they are standing in front of a white brick wall with the words No Wall painted on it" title="Photograph of Cara Romero’s artwork titled No Wall">
              <a:extLst>
                <a:ext uri="{FF2B5EF4-FFF2-40B4-BE49-F238E27FC236}">
                  <a16:creationId xmlns:a16="http://schemas.microsoft.com/office/drawing/2014/main" id="{6C22B9F5-CD0D-26F3-25E1-2CF5AB8C77F5}"/>
                </a:ext>
              </a:extLst>
            </p:cNvPr>
            <p:cNvPicPr preferRelativeResize="0"/>
            <p:nvPr/>
          </p:nvPicPr>
          <p:blipFill>
            <a:blip r:embed="rId3">
              <a:alphaModFix/>
            </a:blip>
            <a:stretch>
              <a:fillRect/>
            </a:stretch>
          </p:blipFill>
          <p:spPr>
            <a:xfrm>
              <a:off x="3822150" y="923050"/>
              <a:ext cx="3257550" cy="1838325"/>
            </a:xfrm>
            <a:prstGeom prst="rect">
              <a:avLst/>
            </a:prstGeom>
            <a:noFill/>
            <a:ln>
              <a:noFill/>
            </a:ln>
          </p:spPr>
        </p:pic>
        <p:sp>
          <p:nvSpPr>
            <p:cNvPr id="5" name="Google Shape;133;p23">
              <a:extLst>
                <a:ext uri="{FF2B5EF4-FFF2-40B4-BE49-F238E27FC236}">
                  <a16:creationId xmlns:a16="http://schemas.microsoft.com/office/drawing/2014/main" id="{C35510F0-324D-A323-8795-1EAE94C1DCBC}"/>
                </a:ext>
              </a:extLst>
            </p:cNvPr>
            <p:cNvSpPr txBox="1"/>
            <p:nvPr/>
          </p:nvSpPr>
          <p:spPr>
            <a:xfrm>
              <a:off x="3974550" y="2060725"/>
              <a:ext cx="3000000" cy="1075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i="1"/>
                <a:t>No Wall </a:t>
              </a:r>
              <a:r>
                <a:rPr lang="en" sz="1100"/>
                <a:t>(Jackrabbit, Cottontail and Spirits of the Desert series)</a:t>
              </a:r>
              <a:endParaRPr/>
            </a:p>
          </p:txBody>
        </p:sp>
      </p:grpSp>
      <p:sp>
        <p:nvSpPr>
          <p:cNvPr id="6" name="TextBox 5">
            <a:extLst>
              <a:ext uri="{FF2B5EF4-FFF2-40B4-BE49-F238E27FC236}">
                <a16:creationId xmlns:a16="http://schemas.microsoft.com/office/drawing/2014/main" id="{586B6193-9B8D-1FA4-AB8C-0F5E29FF24FD}"/>
              </a:ext>
            </a:extLst>
          </p:cNvPr>
          <p:cNvSpPr txBox="1"/>
          <p:nvPr/>
        </p:nvSpPr>
        <p:spPr>
          <a:xfrm>
            <a:off x="8705335" y="4866501"/>
            <a:ext cx="361753" cy="276999"/>
          </a:xfrm>
          <a:prstGeom prst="rect">
            <a:avLst/>
          </a:prstGeom>
          <a:noFill/>
        </p:spPr>
        <p:txBody>
          <a:bodyPr wrap="square" rtlCol="0">
            <a:spAutoFit/>
          </a:bodyPr>
          <a:lstStyle/>
          <a:p>
            <a:r>
              <a:rPr lang="en-US" sz="1200"/>
              <a:t>11</a:t>
            </a:r>
          </a:p>
        </p:txBody>
      </p:sp>
    </p:spTree>
    <p:extLst>
      <p:ext uri="{BB962C8B-B14F-4D97-AF65-F5344CB8AC3E}">
        <p14:creationId xmlns:p14="http://schemas.microsoft.com/office/powerpoint/2010/main" val="1661438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Option 3: </a:t>
            </a:r>
            <a:r>
              <a:rPr lang="en" sz="2000" i="1"/>
              <a:t>Cara Romero with Her Father</a:t>
            </a:r>
            <a:r>
              <a:rPr lang="en" sz="2000"/>
              <a:t>, Portraits with her father series</a:t>
            </a:r>
            <a:endParaRPr sz="2000"/>
          </a:p>
        </p:txBody>
      </p:sp>
      <p:sp>
        <p:nvSpPr>
          <p:cNvPr id="2" name="Google Shape;139;p24">
            <a:extLst>
              <a:ext uri="{FF2B5EF4-FFF2-40B4-BE49-F238E27FC236}">
                <a16:creationId xmlns:a16="http://schemas.microsoft.com/office/drawing/2014/main" id="{F9F7DDE6-55A3-F7E5-BE2A-9976CE08E73A}"/>
              </a:ext>
            </a:extLst>
          </p:cNvPr>
          <p:cNvSpPr txBox="1">
            <a:spLocks/>
          </p:cNvSpPr>
          <p:nvPr/>
        </p:nvSpPr>
        <p:spPr>
          <a:xfrm>
            <a:off x="311700" y="1152475"/>
            <a:ext cx="5106000" cy="38619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342900">
              <a:spcBef>
                <a:spcPts val="0"/>
              </a:spcBef>
              <a:buSzPts val="1800"/>
              <a:buFont typeface="Arial" panose="020B0604020202020204" pitchFamily="34" charset="0"/>
              <a:buChar char="●"/>
            </a:pPr>
            <a:r>
              <a:rPr lang="en-US"/>
              <a:t>How are the characters in the photo portrayed?</a:t>
            </a:r>
          </a:p>
          <a:p>
            <a:pPr marL="457200" indent="-342900">
              <a:spcBef>
                <a:spcPts val="0"/>
              </a:spcBef>
              <a:buSzPts val="1800"/>
              <a:buFont typeface="Arial" panose="020B0604020202020204" pitchFamily="34" charset="0"/>
              <a:buChar char="●"/>
            </a:pPr>
            <a:r>
              <a:rPr lang="en-US"/>
              <a:t>How do the props and clothing Cara selected help tell the story?  </a:t>
            </a:r>
          </a:p>
          <a:p>
            <a:pPr marL="457200" indent="-342900">
              <a:spcBef>
                <a:spcPts val="0"/>
              </a:spcBef>
              <a:buSzPts val="1800"/>
              <a:buFont typeface="Arial" panose="020B0604020202020204" pitchFamily="34" charset="0"/>
              <a:buChar char="●"/>
            </a:pPr>
            <a:r>
              <a:rPr lang="en-US"/>
              <a:t>How does her father putting on his veterans hat change the story that the photo tells? Share your ideas about what the hat adds to the story.</a:t>
            </a:r>
          </a:p>
          <a:p>
            <a:pPr marL="457200" indent="-342900">
              <a:spcBef>
                <a:spcPts val="0"/>
              </a:spcBef>
              <a:buSzPts val="1800"/>
              <a:buFont typeface="Arial" panose="020B0604020202020204" pitchFamily="34" charset="0"/>
              <a:buChar char="●"/>
            </a:pPr>
            <a:r>
              <a:rPr lang="en-US"/>
              <a:t>What are you wondering? What questions do you have about the art itself? What questions would you want to ask Cara Romero?</a:t>
            </a:r>
          </a:p>
        </p:txBody>
      </p:sp>
      <p:grpSp>
        <p:nvGrpSpPr>
          <p:cNvPr id="3" name="Google Shape;140;p24">
            <a:extLst>
              <a:ext uri="{FF2B5EF4-FFF2-40B4-BE49-F238E27FC236}">
                <a16:creationId xmlns:a16="http://schemas.microsoft.com/office/drawing/2014/main" id="{EA2550CC-0436-721F-F71E-FAFA4FDC4433}"/>
              </a:ext>
            </a:extLst>
          </p:cNvPr>
          <p:cNvGrpSpPr/>
          <p:nvPr/>
        </p:nvGrpSpPr>
        <p:grpSpPr>
          <a:xfrm>
            <a:off x="5497775" y="1563775"/>
            <a:ext cx="3248025" cy="2593799"/>
            <a:chOff x="5744050" y="1981200"/>
            <a:chExt cx="3248025" cy="2593799"/>
          </a:xfrm>
        </p:grpSpPr>
        <p:pic>
          <p:nvPicPr>
            <p:cNvPr id="4" name="Google Shape;141;p24" descr="Self portrait photograph of Cara Romero with her father, her father is wearing his Vietnam Veteran hat from the US Navy" title="Self portrait photograph of Cara Romero with her father">
              <a:extLst>
                <a:ext uri="{FF2B5EF4-FFF2-40B4-BE49-F238E27FC236}">
                  <a16:creationId xmlns:a16="http://schemas.microsoft.com/office/drawing/2014/main" id="{488FC0B5-0912-9390-743E-16623E61EF0E}"/>
                </a:ext>
              </a:extLst>
            </p:cNvPr>
            <p:cNvPicPr preferRelativeResize="0"/>
            <p:nvPr/>
          </p:nvPicPr>
          <p:blipFill>
            <a:blip r:embed="rId3">
              <a:alphaModFix/>
            </a:blip>
            <a:stretch>
              <a:fillRect/>
            </a:stretch>
          </p:blipFill>
          <p:spPr>
            <a:xfrm>
              <a:off x="5744050" y="1981200"/>
              <a:ext cx="3248025" cy="1828800"/>
            </a:xfrm>
            <a:prstGeom prst="rect">
              <a:avLst/>
            </a:prstGeom>
            <a:noFill/>
            <a:ln>
              <a:noFill/>
            </a:ln>
          </p:spPr>
        </p:pic>
        <p:sp>
          <p:nvSpPr>
            <p:cNvPr id="5" name="Google Shape;142;p24">
              <a:extLst>
                <a:ext uri="{FF2B5EF4-FFF2-40B4-BE49-F238E27FC236}">
                  <a16:creationId xmlns:a16="http://schemas.microsoft.com/office/drawing/2014/main" id="{CD338719-161F-DDC1-E23A-ADD03E1C03BE}"/>
                </a:ext>
              </a:extLst>
            </p:cNvPr>
            <p:cNvSpPr txBox="1"/>
            <p:nvPr/>
          </p:nvSpPr>
          <p:spPr>
            <a:xfrm>
              <a:off x="5896450" y="3428999"/>
              <a:ext cx="3000000" cy="114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a:p>
              <a:pPr marL="0" lvl="0" indent="0" algn="l" rtl="0">
                <a:spcBef>
                  <a:spcPts val="0"/>
                </a:spcBef>
                <a:spcAft>
                  <a:spcPts val="0"/>
                </a:spcAft>
                <a:buNone/>
              </a:pPr>
              <a:r>
                <a:rPr lang="en" sz="1100" i="1"/>
                <a:t>Cara Romero with Her Father (</a:t>
              </a:r>
              <a:r>
                <a:rPr lang="en" sz="1100"/>
                <a:t>Portraits with Her Father series)</a:t>
              </a:r>
              <a:endParaRPr/>
            </a:p>
          </p:txBody>
        </p:sp>
      </p:grpSp>
      <p:sp>
        <p:nvSpPr>
          <p:cNvPr id="6" name="TextBox 5">
            <a:extLst>
              <a:ext uri="{FF2B5EF4-FFF2-40B4-BE49-F238E27FC236}">
                <a16:creationId xmlns:a16="http://schemas.microsoft.com/office/drawing/2014/main" id="{0EC77000-B131-7E8F-2F95-EAD7F703D9A1}"/>
              </a:ext>
            </a:extLst>
          </p:cNvPr>
          <p:cNvSpPr txBox="1"/>
          <p:nvPr/>
        </p:nvSpPr>
        <p:spPr>
          <a:xfrm>
            <a:off x="8705335" y="4866501"/>
            <a:ext cx="361753" cy="276999"/>
          </a:xfrm>
          <a:prstGeom prst="rect">
            <a:avLst/>
          </a:prstGeom>
          <a:noFill/>
        </p:spPr>
        <p:txBody>
          <a:bodyPr wrap="square" rtlCol="0">
            <a:spAutoFit/>
          </a:bodyPr>
          <a:lstStyle/>
          <a:p>
            <a:r>
              <a:rPr lang="en-US" sz="1200"/>
              <a:t>12</a:t>
            </a:r>
          </a:p>
        </p:txBody>
      </p:sp>
    </p:spTree>
    <p:extLst>
      <p:ext uri="{BB962C8B-B14F-4D97-AF65-F5344CB8AC3E}">
        <p14:creationId xmlns:p14="http://schemas.microsoft.com/office/powerpoint/2010/main" val="845081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Sharing our Interpretations</a:t>
            </a:r>
            <a:endParaRPr sz="2000"/>
          </a:p>
        </p:txBody>
      </p:sp>
      <p:sp>
        <p:nvSpPr>
          <p:cNvPr id="2" name="Google Shape;148;p25">
            <a:extLst>
              <a:ext uri="{FF2B5EF4-FFF2-40B4-BE49-F238E27FC236}">
                <a16:creationId xmlns:a16="http://schemas.microsoft.com/office/drawing/2014/main" id="{6FDBB3C1-E45F-90CD-4255-A3A21DACBD25}"/>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Clr>
                <a:schemeClr val="dk1"/>
              </a:buClr>
              <a:buSzPts val="1100"/>
              <a:buFont typeface="Arial"/>
              <a:buNone/>
            </a:pPr>
            <a:r>
              <a:rPr lang="en-US"/>
              <a:t>Share your thinking with someone else that interpreted the same photo. Add new ideas from your partner to your own interpretation.</a:t>
            </a:r>
          </a:p>
          <a:p>
            <a:pPr marL="0" indent="0">
              <a:spcBef>
                <a:spcPts val="1200"/>
              </a:spcBef>
              <a:buFont typeface="Arial" panose="020B0604020202020204" pitchFamily="34" charset="0"/>
              <a:buNone/>
            </a:pPr>
            <a:r>
              <a:rPr lang="en-US"/>
              <a:t>Form groups that have each of the three photos represented. Discuss the piece of art you interpreted. </a:t>
            </a:r>
          </a:p>
          <a:p>
            <a:pPr marL="457200" indent="-342900">
              <a:spcBef>
                <a:spcPts val="1200"/>
              </a:spcBef>
              <a:buSzPts val="1800"/>
              <a:buFont typeface="Arial" panose="020B0604020202020204" pitchFamily="34" charset="0"/>
              <a:buChar char="●"/>
            </a:pPr>
            <a:r>
              <a:rPr lang="en-US"/>
              <a:t>What similarities do you see across the three works of art? </a:t>
            </a:r>
          </a:p>
          <a:p>
            <a:pPr marL="457200" indent="-342900">
              <a:spcBef>
                <a:spcPts val="0"/>
              </a:spcBef>
              <a:buSzPts val="1800"/>
              <a:buFont typeface="Arial" panose="020B0604020202020204" pitchFamily="34" charset="0"/>
              <a:buChar char="●"/>
            </a:pPr>
            <a:r>
              <a:rPr lang="en-US"/>
              <a:t>What differences do you see in the work you interpreted?</a:t>
            </a:r>
          </a:p>
        </p:txBody>
      </p:sp>
      <p:sp>
        <p:nvSpPr>
          <p:cNvPr id="3" name="TextBox 2">
            <a:extLst>
              <a:ext uri="{FF2B5EF4-FFF2-40B4-BE49-F238E27FC236}">
                <a16:creationId xmlns:a16="http://schemas.microsoft.com/office/drawing/2014/main" id="{F7B2438E-A55E-D884-A823-E93BFF2844C7}"/>
              </a:ext>
            </a:extLst>
          </p:cNvPr>
          <p:cNvSpPr txBox="1"/>
          <p:nvPr/>
        </p:nvSpPr>
        <p:spPr>
          <a:xfrm>
            <a:off x="8705335" y="4866501"/>
            <a:ext cx="361753" cy="276999"/>
          </a:xfrm>
          <a:prstGeom prst="rect">
            <a:avLst/>
          </a:prstGeom>
          <a:noFill/>
        </p:spPr>
        <p:txBody>
          <a:bodyPr wrap="square" rtlCol="0">
            <a:spAutoFit/>
          </a:bodyPr>
          <a:lstStyle/>
          <a:p>
            <a:r>
              <a:rPr lang="en-US" sz="1200"/>
              <a:t>13</a:t>
            </a:r>
          </a:p>
        </p:txBody>
      </p:sp>
    </p:spTree>
    <p:extLst>
      <p:ext uri="{BB962C8B-B14F-4D97-AF65-F5344CB8AC3E}">
        <p14:creationId xmlns:p14="http://schemas.microsoft.com/office/powerpoint/2010/main" val="711856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Curating Art to Tell a Story</a:t>
            </a:r>
            <a:endParaRPr sz="2000"/>
          </a:p>
        </p:txBody>
      </p:sp>
      <p:sp>
        <p:nvSpPr>
          <p:cNvPr id="2" name="Google Shape;154;p26">
            <a:extLst>
              <a:ext uri="{FF2B5EF4-FFF2-40B4-BE49-F238E27FC236}">
                <a16:creationId xmlns:a16="http://schemas.microsoft.com/office/drawing/2014/main" id="{838AAD89-6DFB-3D91-470C-6FA8969820FA}"/>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400">
                <a:solidFill>
                  <a:schemeClr val="dk1"/>
                </a:solidFill>
              </a:rPr>
              <a:t>Looking at photographs after they are taken allows us to experience moments in time and interpret works of art even if we weren’t there when the picture was taken.</a:t>
            </a:r>
          </a:p>
          <a:p>
            <a:pPr marL="0" indent="0">
              <a:lnSpc>
                <a:spcPct val="115000"/>
              </a:lnSpc>
              <a:spcBef>
                <a:spcPts val="0"/>
              </a:spcBef>
              <a:buClr>
                <a:schemeClr val="dk1"/>
              </a:buClr>
              <a:buSzPts val="1100"/>
              <a:buFont typeface="Arial"/>
              <a:buNone/>
            </a:pPr>
            <a:endParaRPr lang="en-US" sz="2400">
              <a:solidFill>
                <a:schemeClr val="dk1"/>
              </a:solidFill>
            </a:endParaRPr>
          </a:p>
          <a:p>
            <a:pPr marL="0" indent="0">
              <a:lnSpc>
                <a:spcPct val="115000"/>
              </a:lnSpc>
              <a:spcBef>
                <a:spcPts val="0"/>
              </a:spcBef>
              <a:buClr>
                <a:schemeClr val="dk1"/>
              </a:buClr>
              <a:buSzPts val="1100"/>
              <a:buFont typeface="Arial"/>
              <a:buNone/>
            </a:pPr>
            <a:r>
              <a:rPr lang="en-US" sz="2400">
                <a:solidFill>
                  <a:schemeClr val="dk1"/>
                </a:solidFill>
              </a:rPr>
              <a:t>Images can also be used to tell the story of one person. Artists and storytellers often curate, put together a group or collection, of photos to tell a story or get others to take action.</a:t>
            </a:r>
            <a:endParaRPr lang="en-US" sz="2400"/>
          </a:p>
        </p:txBody>
      </p:sp>
      <p:sp>
        <p:nvSpPr>
          <p:cNvPr id="3" name="TextBox 2">
            <a:extLst>
              <a:ext uri="{FF2B5EF4-FFF2-40B4-BE49-F238E27FC236}">
                <a16:creationId xmlns:a16="http://schemas.microsoft.com/office/drawing/2014/main" id="{419F30C1-D784-DA9C-5FB4-564E4502DC57}"/>
              </a:ext>
            </a:extLst>
          </p:cNvPr>
          <p:cNvSpPr txBox="1"/>
          <p:nvPr/>
        </p:nvSpPr>
        <p:spPr>
          <a:xfrm>
            <a:off x="8705335" y="4866501"/>
            <a:ext cx="361753" cy="276999"/>
          </a:xfrm>
          <a:prstGeom prst="rect">
            <a:avLst/>
          </a:prstGeom>
          <a:noFill/>
        </p:spPr>
        <p:txBody>
          <a:bodyPr wrap="square" rtlCol="0">
            <a:spAutoFit/>
          </a:bodyPr>
          <a:lstStyle/>
          <a:p>
            <a:r>
              <a:rPr lang="en-US" sz="1200"/>
              <a:t>14</a:t>
            </a:r>
          </a:p>
        </p:txBody>
      </p:sp>
    </p:spTree>
    <p:extLst>
      <p:ext uri="{BB962C8B-B14F-4D97-AF65-F5344CB8AC3E}">
        <p14:creationId xmlns:p14="http://schemas.microsoft.com/office/powerpoint/2010/main" val="18938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3: Curating Photos to Tell a Story</a:t>
            </a:r>
            <a:endParaRPr sz="2000"/>
          </a:p>
        </p:txBody>
      </p:sp>
      <p:sp>
        <p:nvSpPr>
          <p:cNvPr id="2" name="Google Shape;160;p27">
            <a:extLst>
              <a:ext uri="{FF2B5EF4-FFF2-40B4-BE49-F238E27FC236}">
                <a16:creationId xmlns:a16="http://schemas.microsoft.com/office/drawing/2014/main" id="{A8D9ED4A-EBD9-685B-906B-A5F783016EAE}"/>
              </a:ext>
            </a:extLst>
          </p:cNvPr>
          <p:cNvSpPr txBox="1">
            <a:spLocks/>
          </p:cNvSpPr>
          <p:nvPr/>
        </p:nvSpPr>
        <p:spPr>
          <a:xfrm>
            <a:off x="3598510" y="1159802"/>
            <a:ext cx="4728358" cy="3416400"/>
          </a:xfrm>
          <a:prstGeom prst="rect">
            <a:avLst/>
          </a:prstGeom>
        </p:spPr>
        <p:txBody>
          <a:bodyPr spcFirstLastPara="1" wrap="square" lIns="91425" tIns="91425" rIns="91425" bIns="91425" anchor="ctr"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sz="2800">
                <a:solidFill>
                  <a:schemeClr val="dk1"/>
                </a:solidFill>
              </a:rPr>
              <a:t>How we can tell a story using photographs?</a:t>
            </a:r>
          </a:p>
          <a:p>
            <a:pPr marL="0" indent="0">
              <a:spcBef>
                <a:spcPts val="0"/>
              </a:spcBef>
              <a:spcAft>
                <a:spcPts val="1200"/>
              </a:spcAft>
              <a:buFont typeface="Arial" panose="020B0604020202020204" pitchFamily="34" charset="0"/>
              <a:buNone/>
            </a:pPr>
            <a:endParaRPr lang="en-US"/>
          </a:p>
        </p:txBody>
      </p:sp>
      <p:grpSp>
        <p:nvGrpSpPr>
          <p:cNvPr id="3" name="Google Shape;161;p27">
            <a:extLst>
              <a:ext uri="{FF2B5EF4-FFF2-40B4-BE49-F238E27FC236}">
                <a16:creationId xmlns:a16="http://schemas.microsoft.com/office/drawing/2014/main" id="{98AB7471-D027-67CA-EA66-F0338C1EFD0A}"/>
              </a:ext>
            </a:extLst>
          </p:cNvPr>
          <p:cNvGrpSpPr/>
          <p:nvPr/>
        </p:nvGrpSpPr>
        <p:grpSpPr>
          <a:xfrm>
            <a:off x="272121" y="1284353"/>
            <a:ext cx="3251100" cy="3416256"/>
            <a:chOff x="304800" y="152400"/>
            <a:chExt cx="3000000" cy="3152400"/>
          </a:xfrm>
        </p:grpSpPr>
        <p:pic>
          <p:nvPicPr>
            <p:cNvPr id="4" name="Google Shape;162;p27" descr="Camera with three people on the digital display and the same three people seen beyond the camera as well" title="Camera with three people">
              <a:extLst>
                <a:ext uri="{FF2B5EF4-FFF2-40B4-BE49-F238E27FC236}">
                  <a16:creationId xmlns:a16="http://schemas.microsoft.com/office/drawing/2014/main" id="{2C0A7F65-F647-DC6B-7ED3-BA4C99D59E2E}"/>
                </a:ext>
              </a:extLst>
            </p:cNvPr>
            <p:cNvPicPr preferRelativeResize="0"/>
            <p:nvPr/>
          </p:nvPicPr>
          <p:blipFill>
            <a:blip r:embed="rId3">
              <a:alphaModFix/>
            </a:blip>
            <a:stretch>
              <a:fillRect/>
            </a:stretch>
          </p:blipFill>
          <p:spPr>
            <a:xfrm>
              <a:off x="938025" y="152400"/>
              <a:ext cx="1733550" cy="2743200"/>
            </a:xfrm>
            <a:prstGeom prst="rect">
              <a:avLst/>
            </a:prstGeom>
            <a:noFill/>
            <a:ln>
              <a:noFill/>
            </a:ln>
          </p:spPr>
        </p:pic>
        <p:sp>
          <p:nvSpPr>
            <p:cNvPr id="5" name="Google Shape;163;p27">
              <a:extLst>
                <a:ext uri="{FF2B5EF4-FFF2-40B4-BE49-F238E27FC236}">
                  <a16:creationId xmlns:a16="http://schemas.microsoft.com/office/drawing/2014/main" id="{12AE4F07-C64F-A38C-40E9-EFAAE632E593}"/>
                </a:ext>
              </a:extLst>
            </p:cNvPr>
            <p:cNvSpPr txBox="1"/>
            <p:nvPr/>
          </p:nvSpPr>
          <p:spPr>
            <a:xfrm>
              <a:off x="304800" y="2895600"/>
              <a:ext cx="3000000" cy="409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100" b="1"/>
            </a:p>
            <a:p>
              <a:pPr marL="0" lvl="0" indent="0" algn="ctr" rtl="0">
                <a:spcBef>
                  <a:spcPts val="0"/>
                </a:spcBef>
                <a:spcAft>
                  <a:spcPts val="0"/>
                </a:spcAft>
                <a:buNone/>
              </a:pPr>
              <a:r>
                <a:rPr lang="en" sz="900" i="1"/>
                <a:t>(Image Source: pixabay.com)</a:t>
              </a:r>
              <a:endParaRPr/>
            </a:p>
          </p:txBody>
        </p:sp>
      </p:grpSp>
      <p:sp>
        <p:nvSpPr>
          <p:cNvPr id="6" name="TextBox 5">
            <a:extLst>
              <a:ext uri="{FF2B5EF4-FFF2-40B4-BE49-F238E27FC236}">
                <a16:creationId xmlns:a16="http://schemas.microsoft.com/office/drawing/2014/main" id="{13F851D7-9997-9CC0-084D-2B7B84111066}"/>
              </a:ext>
            </a:extLst>
          </p:cNvPr>
          <p:cNvSpPr txBox="1"/>
          <p:nvPr/>
        </p:nvSpPr>
        <p:spPr>
          <a:xfrm>
            <a:off x="8705335" y="4866501"/>
            <a:ext cx="361753" cy="276999"/>
          </a:xfrm>
          <a:prstGeom prst="rect">
            <a:avLst/>
          </a:prstGeom>
          <a:noFill/>
        </p:spPr>
        <p:txBody>
          <a:bodyPr wrap="square" rtlCol="0">
            <a:spAutoFit/>
          </a:bodyPr>
          <a:lstStyle/>
          <a:p>
            <a:r>
              <a:rPr lang="en-US" sz="1200"/>
              <a:t>15</a:t>
            </a:r>
          </a:p>
        </p:txBody>
      </p:sp>
    </p:spTree>
    <p:extLst>
      <p:ext uri="{BB962C8B-B14F-4D97-AF65-F5344CB8AC3E}">
        <p14:creationId xmlns:p14="http://schemas.microsoft.com/office/powerpoint/2010/main" val="1306159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Curating Photos to Tell a Story</a:t>
            </a:r>
            <a:endParaRPr sz="2000"/>
          </a:p>
        </p:txBody>
      </p:sp>
      <p:sp>
        <p:nvSpPr>
          <p:cNvPr id="2" name="Google Shape;169;p28">
            <a:extLst>
              <a:ext uri="{FF2B5EF4-FFF2-40B4-BE49-F238E27FC236}">
                <a16:creationId xmlns:a16="http://schemas.microsoft.com/office/drawing/2014/main" id="{5977C190-ABEF-B8D3-8318-6118C78FE10F}"/>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Clr>
                <a:schemeClr val="dk1"/>
              </a:buClr>
              <a:buSzPts val="1100"/>
              <a:buFont typeface="Arial"/>
              <a:buNone/>
            </a:pPr>
            <a:r>
              <a:rPr lang="en-US" sz="2400"/>
              <a:t>Make a list of people you are interested in learning more about. This list can include people you know personally or people you have seen or read about. </a:t>
            </a:r>
          </a:p>
          <a:p>
            <a:pPr marL="0" indent="0">
              <a:spcBef>
                <a:spcPts val="1200"/>
              </a:spcBef>
              <a:buClr>
                <a:schemeClr val="dk1"/>
              </a:buClr>
              <a:buSzPts val="1100"/>
              <a:buFont typeface="Arial"/>
              <a:buNone/>
            </a:pPr>
            <a:r>
              <a:rPr lang="en-US" sz="2400"/>
              <a:t>Read through the names and think about each person: </a:t>
            </a:r>
          </a:p>
          <a:p>
            <a:pPr marL="457200" indent="-381000">
              <a:spcBef>
                <a:spcPts val="1200"/>
              </a:spcBef>
              <a:buSzPts val="2400"/>
              <a:buFont typeface="Arial" panose="020B0604020202020204" pitchFamily="34" charset="0"/>
              <a:buChar char="●"/>
            </a:pPr>
            <a:r>
              <a:rPr lang="en-US" sz="2400"/>
              <a:t>Why did you put the person on your list? </a:t>
            </a:r>
          </a:p>
          <a:p>
            <a:pPr marL="457200" indent="-381000">
              <a:spcBef>
                <a:spcPts val="0"/>
              </a:spcBef>
              <a:buSzPts val="2400"/>
              <a:buFont typeface="Arial" panose="020B0604020202020204" pitchFamily="34" charset="0"/>
              <a:buChar char="●"/>
            </a:pPr>
            <a:r>
              <a:rPr lang="en-US" sz="2400"/>
              <a:t>What made you write their name down?</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FA92A868-94B0-D019-ED94-9C15130A4121}"/>
              </a:ext>
            </a:extLst>
          </p:cNvPr>
          <p:cNvSpPr txBox="1"/>
          <p:nvPr/>
        </p:nvSpPr>
        <p:spPr>
          <a:xfrm>
            <a:off x="8705335" y="4866501"/>
            <a:ext cx="361753" cy="276999"/>
          </a:xfrm>
          <a:prstGeom prst="rect">
            <a:avLst/>
          </a:prstGeom>
          <a:noFill/>
        </p:spPr>
        <p:txBody>
          <a:bodyPr wrap="square" rtlCol="0">
            <a:spAutoFit/>
          </a:bodyPr>
          <a:lstStyle/>
          <a:p>
            <a:r>
              <a:rPr lang="en-US" sz="1200"/>
              <a:t>16</a:t>
            </a:r>
          </a:p>
        </p:txBody>
      </p:sp>
    </p:spTree>
    <p:extLst>
      <p:ext uri="{BB962C8B-B14F-4D97-AF65-F5344CB8AC3E}">
        <p14:creationId xmlns:p14="http://schemas.microsoft.com/office/powerpoint/2010/main" val="212183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Curating Photos to Tell a Story</a:t>
            </a:r>
            <a:endParaRPr sz="2000"/>
          </a:p>
        </p:txBody>
      </p:sp>
      <p:sp>
        <p:nvSpPr>
          <p:cNvPr id="2" name="Google Shape;175;p29">
            <a:extLst>
              <a:ext uri="{FF2B5EF4-FFF2-40B4-BE49-F238E27FC236}">
                <a16:creationId xmlns:a16="http://schemas.microsoft.com/office/drawing/2014/main" id="{2640DDB3-467D-285F-5D67-A0BB35AE4E9B}"/>
              </a:ext>
            </a:extLst>
          </p:cNvPr>
          <p:cNvSpPr txBox="1">
            <a:spLocks/>
          </p:cNvSpPr>
          <p:nvPr/>
        </p:nvSpPr>
        <p:spPr>
          <a:xfrm>
            <a:off x="311700" y="1152475"/>
            <a:ext cx="8520600" cy="36687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Clr>
                <a:schemeClr val="dk1"/>
              </a:buClr>
              <a:buSzPts val="1100"/>
              <a:buFont typeface="Arial"/>
              <a:buNone/>
            </a:pPr>
            <a:r>
              <a:rPr lang="en-US" sz="2400"/>
              <a:t>Read through your list of names again and choose one person: </a:t>
            </a:r>
          </a:p>
          <a:p>
            <a:pPr marL="457200" indent="-381000">
              <a:spcBef>
                <a:spcPts val="1200"/>
              </a:spcBef>
              <a:buSzPts val="2400"/>
              <a:buFont typeface="Arial" panose="020B0604020202020204" pitchFamily="34" charset="0"/>
              <a:buChar char="●"/>
            </a:pPr>
            <a:r>
              <a:rPr lang="en-US" sz="2400"/>
              <a:t>Whose story do you want to tell? </a:t>
            </a:r>
          </a:p>
          <a:p>
            <a:pPr marL="457200" indent="-381000">
              <a:spcBef>
                <a:spcPts val="0"/>
              </a:spcBef>
              <a:buSzPts val="2400"/>
              <a:buFont typeface="Arial" panose="020B0604020202020204" pitchFamily="34" charset="0"/>
              <a:buChar char="●"/>
            </a:pPr>
            <a:r>
              <a:rPr lang="en-US" sz="2400"/>
              <a:t>How do you know of this person? </a:t>
            </a:r>
          </a:p>
          <a:p>
            <a:pPr marL="457200" indent="-381000">
              <a:spcBef>
                <a:spcPts val="0"/>
              </a:spcBef>
              <a:buSzPts val="2400"/>
              <a:buFont typeface="Arial" panose="020B0604020202020204" pitchFamily="34" charset="0"/>
              <a:buChar char="●"/>
            </a:pPr>
            <a:r>
              <a:rPr lang="en-US" sz="2400"/>
              <a:t>What interests you most about this person? </a:t>
            </a:r>
          </a:p>
          <a:p>
            <a:pPr marL="457200" indent="-381000">
              <a:spcBef>
                <a:spcPts val="0"/>
              </a:spcBef>
              <a:buSzPts val="2400"/>
              <a:buFont typeface="Arial" panose="020B0604020202020204" pitchFamily="34" charset="0"/>
              <a:buChar char="●"/>
            </a:pPr>
            <a:r>
              <a:rPr lang="en-US" sz="2400"/>
              <a:t>What questions do you have about this person?</a:t>
            </a:r>
          </a:p>
          <a:p>
            <a:pPr marL="457200" indent="-381000">
              <a:spcBef>
                <a:spcPts val="0"/>
              </a:spcBef>
              <a:buSzPts val="2400"/>
              <a:buFont typeface="Arial" panose="020B0604020202020204" pitchFamily="34" charset="0"/>
              <a:buChar char="●"/>
            </a:pPr>
            <a:r>
              <a:rPr lang="en-US" sz="2400"/>
              <a:t>Would this person want their story told? Who might they want to tell their story?</a:t>
            </a:r>
          </a:p>
          <a:p>
            <a:pPr marL="0" indent="0">
              <a:spcBef>
                <a:spcPts val="1200"/>
              </a:spcBef>
              <a:buClr>
                <a:schemeClr val="dk1"/>
              </a:buClr>
              <a:buSzPts val="1100"/>
              <a:buFont typeface="Arial"/>
              <a:buNone/>
            </a:pPr>
            <a:endParaRPr lang="en-US"/>
          </a:p>
          <a:p>
            <a:pPr marL="0" indent="0">
              <a:spcBef>
                <a:spcPts val="1200"/>
              </a:spcBef>
              <a:buClr>
                <a:schemeClr val="dk1"/>
              </a:buClr>
              <a:buSzPts val="1100"/>
              <a:buFont typeface="Arial"/>
              <a:buNone/>
            </a:pPr>
            <a:endParaRPr lang="en-US"/>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58371F6C-1123-75CF-2B34-576DD587CF10}"/>
              </a:ext>
            </a:extLst>
          </p:cNvPr>
          <p:cNvSpPr txBox="1"/>
          <p:nvPr/>
        </p:nvSpPr>
        <p:spPr>
          <a:xfrm>
            <a:off x="8705335" y="4866501"/>
            <a:ext cx="361753" cy="276999"/>
          </a:xfrm>
          <a:prstGeom prst="rect">
            <a:avLst/>
          </a:prstGeom>
          <a:noFill/>
        </p:spPr>
        <p:txBody>
          <a:bodyPr wrap="square" rtlCol="0">
            <a:spAutoFit/>
          </a:bodyPr>
          <a:lstStyle/>
          <a:p>
            <a:r>
              <a:rPr lang="en-US" sz="1200"/>
              <a:t>17</a:t>
            </a:r>
          </a:p>
        </p:txBody>
      </p:sp>
    </p:spTree>
    <p:extLst>
      <p:ext uri="{BB962C8B-B14F-4D97-AF65-F5344CB8AC3E}">
        <p14:creationId xmlns:p14="http://schemas.microsoft.com/office/powerpoint/2010/main" val="2196683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Curating Photos to Tell a Story</a:t>
            </a:r>
            <a:endParaRPr sz="2000"/>
          </a:p>
        </p:txBody>
      </p:sp>
      <p:sp>
        <p:nvSpPr>
          <p:cNvPr id="2" name="Google Shape;181;p30">
            <a:extLst>
              <a:ext uri="{FF2B5EF4-FFF2-40B4-BE49-F238E27FC236}">
                <a16:creationId xmlns:a16="http://schemas.microsoft.com/office/drawing/2014/main" id="{905479E8-F043-052F-2CFD-FA749382879E}"/>
              </a:ext>
            </a:extLst>
          </p:cNvPr>
          <p:cNvSpPr txBox="1">
            <a:spLocks/>
          </p:cNvSpPr>
          <p:nvPr/>
        </p:nvSpPr>
        <p:spPr>
          <a:xfrm>
            <a:off x="311700" y="972263"/>
            <a:ext cx="8520600" cy="4171237"/>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2000">
                <a:solidFill>
                  <a:schemeClr val="dk1"/>
                </a:solidFill>
              </a:rPr>
              <a:t>Gather some photos (at least 3) of the person you selected. </a:t>
            </a:r>
          </a:p>
          <a:p>
            <a:pPr marL="0" indent="0">
              <a:lnSpc>
                <a:spcPct val="115000"/>
              </a:lnSpc>
              <a:spcBef>
                <a:spcPts val="0"/>
              </a:spcBef>
              <a:buClr>
                <a:schemeClr val="dk1"/>
              </a:buClr>
              <a:buSzPts val="1100"/>
              <a:buFont typeface="Arial"/>
              <a:buNone/>
            </a:pPr>
            <a:r>
              <a:rPr lang="en-US" sz="2000">
                <a:solidFill>
                  <a:schemeClr val="dk1"/>
                </a:solidFill>
              </a:rPr>
              <a:t>These can be family photos or pictures found online (if the person is a public figure).  </a:t>
            </a:r>
          </a:p>
          <a:p>
            <a:pPr marL="0" indent="0">
              <a:lnSpc>
                <a:spcPct val="115000"/>
              </a:lnSpc>
              <a:spcBef>
                <a:spcPts val="0"/>
              </a:spcBef>
              <a:buClr>
                <a:schemeClr val="dk1"/>
              </a:buClr>
              <a:buSzPts val="1100"/>
              <a:buFont typeface="Arial"/>
              <a:buNone/>
            </a:pPr>
            <a:endParaRPr lang="en-US" sz="2000">
              <a:solidFill>
                <a:schemeClr val="dk1"/>
              </a:solidFill>
            </a:endParaRPr>
          </a:p>
          <a:p>
            <a:pPr marL="0" indent="0">
              <a:lnSpc>
                <a:spcPct val="115000"/>
              </a:lnSpc>
              <a:spcBef>
                <a:spcPts val="0"/>
              </a:spcBef>
              <a:buClr>
                <a:schemeClr val="dk1"/>
              </a:buClr>
              <a:buSzPts val="1100"/>
              <a:buFont typeface="Arial"/>
              <a:buNone/>
            </a:pPr>
            <a:r>
              <a:rPr lang="en-US" sz="2000">
                <a:solidFill>
                  <a:schemeClr val="dk1"/>
                </a:solidFill>
              </a:rPr>
              <a:t>Look at each photo. </a:t>
            </a:r>
          </a:p>
          <a:p>
            <a:pPr marL="457200" indent="-342900">
              <a:spcBef>
                <a:spcPts val="0"/>
              </a:spcBef>
              <a:buClr>
                <a:schemeClr val="dk1"/>
              </a:buClr>
              <a:buSzPts val="1800"/>
              <a:buFont typeface="Arial" panose="020B0604020202020204" pitchFamily="34" charset="0"/>
              <a:buChar char="●"/>
            </a:pPr>
            <a:r>
              <a:rPr lang="en-US" sz="2000">
                <a:solidFill>
                  <a:schemeClr val="dk1"/>
                </a:solidFill>
              </a:rPr>
              <a:t>Why did you select each photo?</a:t>
            </a:r>
          </a:p>
          <a:p>
            <a:pPr marL="457200" indent="-342900">
              <a:lnSpc>
                <a:spcPct val="115000"/>
              </a:lnSpc>
              <a:spcBef>
                <a:spcPts val="0"/>
              </a:spcBef>
              <a:buClr>
                <a:schemeClr val="dk1"/>
              </a:buClr>
              <a:buSzPts val="1800"/>
              <a:buFont typeface="Arial" panose="020B0604020202020204" pitchFamily="34" charset="0"/>
              <a:buChar char="●"/>
            </a:pPr>
            <a:r>
              <a:rPr lang="en-US" sz="2000">
                <a:solidFill>
                  <a:schemeClr val="dk1"/>
                </a:solidFill>
              </a:rPr>
              <a:t>What story do the photos tell? </a:t>
            </a:r>
          </a:p>
          <a:p>
            <a:pPr marL="457200" indent="-342900">
              <a:lnSpc>
                <a:spcPct val="115000"/>
              </a:lnSpc>
              <a:spcBef>
                <a:spcPts val="0"/>
              </a:spcBef>
              <a:buClr>
                <a:schemeClr val="dk1"/>
              </a:buClr>
              <a:buSzPts val="1800"/>
              <a:buFont typeface="Arial" panose="020B0604020202020204" pitchFamily="34" charset="0"/>
              <a:buChar char="●"/>
            </a:pPr>
            <a:r>
              <a:rPr lang="en-US" sz="2000">
                <a:solidFill>
                  <a:schemeClr val="dk1"/>
                </a:solidFill>
              </a:rPr>
              <a:t>How do the photos you selected help tell the story? Are there props or clothing/attire in the pictures that help tell the story? Are the photos staged like the art of Cara Romero or are they candid shots? </a:t>
            </a:r>
          </a:p>
          <a:p>
            <a:pPr marL="457200" indent="-342900">
              <a:lnSpc>
                <a:spcPct val="115000"/>
              </a:lnSpc>
              <a:spcBef>
                <a:spcPts val="0"/>
              </a:spcBef>
              <a:buClr>
                <a:schemeClr val="dk1"/>
              </a:buClr>
              <a:buSzPts val="1800"/>
              <a:buFont typeface="Arial" panose="020B0604020202020204" pitchFamily="34" charset="0"/>
              <a:buChar char="●"/>
            </a:pPr>
            <a:r>
              <a:rPr lang="en-US" sz="2000">
                <a:solidFill>
                  <a:schemeClr val="dk1"/>
                </a:solidFill>
              </a:rPr>
              <a:t>What part of the person’s story is not told in the photos you selected? </a:t>
            </a:r>
            <a:endParaRPr lang="en-US" sz="2000"/>
          </a:p>
        </p:txBody>
      </p:sp>
      <p:pic>
        <p:nvPicPr>
          <p:cNvPr id="3" name="Google Shape;182;p30" descr="Three blank pictures clipped on a wire with wooden clothespins" title="Three blank pictures">
            <a:extLst>
              <a:ext uri="{FF2B5EF4-FFF2-40B4-BE49-F238E27FC236}">
                <a16:creationId xmlns:a16="http://schemas.microsoft.com/office/drawing/2014/main" id="{171B35B8-6BE1-C0B7-B351-3F553AD74166}"/>
              </a:ext>
            </a:extLst>
          </p:cNvPr>
          <p:cNvPicPr preferRelativeResize="0"/>
          <p:nvPr/>
        </p:nvPicPr>
        <p:blipFill>
          <a:blip r:embed="rId3">
            <a:alphaModFix/>
          </a:blip>
          <a:stretch>
            <a:fillRect/>
          </a:stretch>
        </p:blipFill>
        <p:spPr>
          <a:xfrm>
            <a:off x="6413157" y="2714"/>
            <a:ext cx="2657868" cy="1443028"/>
          </a:xfrm>
          <a:prstGeom prst="rect">
            <a:avLst/>
          </a:prstGeom>
          <a:noFill/>
          <a:ln>
            <a:noFill/>
          </a:ln>
        </p:spPr>
      </p:pic>
      <p:sp>
        <p:nvSpPr>
          <p:cNvPr id="4" name="TextBox 3">
            <a:extLst>
              <a:ext uri="{FF2B5EF4-FFF2-40B4-BE49-F238E27FC236}">
                <a16:creationId xmlns:a16="http://schemas.microsoft.com/office/drawing/2014/main" id="{2959C530-74D4-39F3-2747-820B18EEF259}"/>
              </a:ext>
            </a:extLst>
          </p:cNvPr>
          <p:cNvSpPr txBox="1"/>
          <p:nvPr/>
        </p:nvSpPr>
        <p:spPr>
          <a:xfrm>
            <a:off x="8705335" y="4866501"/>
            <a:ext cx="361753" cy="276999"/>
          </a:xfrm>
          <a:prstGeom prst="rect">
            <a:avLst/>
          </a:prstGeom>
          <a:noFill/>
        </p:spPr>
        <p:txBody>
          <a:bodyPr wrap="square" rtlCol="0">
            <a:spAutoFit/>
          </a:bodyPr>
          <a:lstStyle/>
          <a:p>
            <a:r>
              <a:rPr lang="en-US" sz="1200"/>
              <a:t>18</a:t>
            </a:r>
          </a:p>
        </p:txBody>
      </p:sp>
    </p:spTree>
    <p:extLst>
      <p:ext uri="{BB962C8B-B14F-4D97-AF65-F5344CB8AC3E}">
        <p14:creationId xmlns:p14="http://schemas.microsoft.com/office/powerpoint/2010/main" val="1799354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4: Telling a Story Through Photography</a:t>
            </a:r>
            <a:endParaRPr sz="2000"/>
          </a:p>
        </p:txBody>
      </p:sp>
      <p:sp>
        <p:nvSpPr>
          <p:cNvPr id="2" name="Google Shape;189;p31">
            <a:extLst>
              <a:ext uri="{FF2B5EF4-FFF2-40B4-BE49-F238E27FC236}">
                <a16:creationId xmlns:a16="http://schemas.microsoft.com/office/drawing/2014/main" id="{C21954B6-30DF-69FC-6204-E5ED60542F9E}"/>
              </a:ext>
            </a:extLst>
          </p:cNvPr>
          <p:cNvSpPr txBox="1">
            <a:spLocks/>
          </p:cNvSpPr>
          <p:nvPr/>
        </p:nvSpPr>
        <p:spPr>
          <a:xfrm>
            <a:off x="311700" y="1061258"/>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1900">
                <a:solidFill>
                  <a:schemeClr val="dk1"/>
                </a:solidFill>
              </a:rPr>
              <a:t>Cara Romero has shown us that artists can use the medium of photography to express themselves. Cameras are very common today and can be found embedded in many handheld devices such as phones and tablets. </a:t>
            </a:r>
          </a:p>
          <a:p>
            <a:pPr marL="0" indent="0">
              <a:lnSpc>
                <a:spcPct val="115000"/>
              </a:lnSpc>
              <a:spcBef>
                <a:spcPts val="0"/>
              </a:spcBef>
              <a:buFont typeface="Arial" panose="020B0604020202020204" pitchFamily="34" charset="0"/>
              <a:buNone/>
            </a:pPr>
            <a:endParaRPr lang="en-US" sz="1900">
              <a:solidFill>
                <a:schemeClr val="dk1"/>
              </a:solidFill>
            </a:endParaRPr>
          </a:p>
          <a:p>
            <a:pPr marL="0" indent="0">
              <a:lnSpc>
                <a:spcPct val="115000"/>
              </a:lnSpc>
              <a:spcBef>
                <a:spcPts val="0"/>
              </a:spcBef>
              <a:buClr>
                <a:schemeClr val="dk1"/>
              </a:buClr>
              <a:buSzPts val="1100"/>
              <a:buFont typeface="Arial"/>
              <a:buNone/>
            </a:pPr>
            <a:r>
              <a:rPr lang="en-US" sz="1900">
                <a:solidFill>
                  <a:schemeClr val="dk1"/>
                </a:solidFill>
              </a:rPr>
              <a:t>Every time we take a picture, it doesn’t necessarily mean we have created a piece of art. However, photography is a medium that can be used in many ways to tell stories and create works of art. Some photographers, called photojournalists, take pictures at events that become the images of breaking news or used to create documentaries to tell the story of people and real life events. These photos are often </a:t>
            </a:r>
            <a:r>
              <a:rPr lang="en-US" sz="1900" err="1">
                <a:solidFill>
                  <a:schemeClr val="dk1"/>
                </a:solidFill>
              </a:rPr>
              <a:t>candids</a:t>
            </a:r>
            <a:r>
              <a:rPr lang="en-US" sz="1900">
                <a:solidFill>
                  <a:schemeClr val="dk1"/>
                </a:solidFill>
              </a:rPr>
              <a:t>, pictures taken without the subject's knowledge. Photojournalists </a:t>
            </a:r>
            <a:r>
              <a:rPr lang="en-US" sz="1900">
                <a:solidFill>
                  <a:srgbClr val="212529"/>
                </a:solidFill>
              </a:rPr>
              <a:t>often use their work to bring attention to issues of social justice. </a:t>
            </a:r>
            <a:endParaRPr lang="en-US" sz="1900"/>
          </a:p>
        </p:txBody>
      </p:sp>
      <p:sp>
        <p:nvSpPr>
          <p:cNvPr id="3" name="TextBox 2">
            <a:extLst>
              <a:ext uri="{FF2B5EF4-FFF2-40B4-BE49-F238E27FC236}">
                <a16:creationId xmlns:a16="http://schemas.microsoft.com/office/drawing/2014/main" id="{839F65C0-2341-0E70-A280-C320935E7349}"/>
              </a:ext>
            </a:extLst>
          </p:cNvPr>
          <p:cNvSpPr txBox="1"/>
          <p:nvPr/>
        </p:nvSpPr>
        <p:spPr>
          <a:xfrm>
            <a:off x="8705335" y="4866501"/>
            <a:ext cx="361753" cy="276999"/>
          </a:xfrm>
          <a:prstGeom prst="rect">
            <a:avLst/>
          </a:prstGeom>
          <a:noFill/>
        </p:spPr>
        <p:txBody>
          <a:bodyPr wrap="square" rtlCol="0">
            <a:spAutoFit/>
          </a:bodyPr>
          <a:lstStyle/>
          <a:p>
            <a:r>
              <a:rPr lang="en-US" sz="1200"/>
              <a:t>19</a:t>
            </a:r>
          </a:p>
        </p:txBody>
      </p:sp>
    </p:spTree>
    <p:extLst>
      <p:ext uri="{BB962C8B-B14F-4D97-AF65-F5344CB8AC3E}">
        <p14:creationId xmlns:p14="http://schemas.microsoft.com/office/powerpoint/2010/main" val="361332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60" name="Google Shape;60;p14"/>
          <p:cNvSpPr txBox="1">
            <a:spLocks noGrp="1"/>
          </p:cNvSpPr>
          <p:nvPr>
            <p:ph type="body" sz="quarter" idx="12"/>
          </p:nvPr>
        </p:nvSpPr>
        <p:spPr>
          <a:xfrm>
            <a:off x="546660" y="1285389"/>
            <a:ext cx="4422353" cy="1854381"/>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Cara Romero is a contemporary photographer and member of the Chemehuevi Indian Tribe of the Chemehuevi Reservation (a branch of the Southern Paiute) of the Mojave Desert, CA.</a:t>
            </a:r>
            <a:endParaRPr/>
          </a:p>
        </p:txBody>
      </p:sp>
      <p:sp>
        <p:nvSpPr>
          <p:cNvPr id="59" name="Google Shape;59;p14"/>
          <p:cNvSpPr txBox="1">
            <a:spLocks noGrp="1"/>
          </p:cNvSpPr>
          <p:nvPr>
            <p:ph type="title"/>
          </p:nvPr>
        </p:nvSpPr>
        <p:spPr>
          <a:xfrm>
            <a:off x="1076992" y="308884"/>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000" b="1"/>
              <a:t>Part 1: Getting to Know the Artist - Cara Romero</a:t>
            </a:r>
            <a:endParaRPr sz="2000"/>
          </a:p>
        </p:txBody>
      </p:sp>
      <p:pic>
        <p:nvPicPr>
          <p:cNvPr id="61" name="Google Shape;61;p14" descr="Self portrait photograph of Cara Romero" title="Cara Romero"/>
          <p:cNvPicPr preferRelativeResize="0"/>
          <p:nvPr/>
        </p:nvPicPr>
        <p:blipFill rotWithShape="1">
          <a:blip r:embed="rId3">
            <a:alphaModFix/>
          </a:blip>
          <a:srcRect l="21126" r="12481"/>
          <a:stretch/>
        </p:blipFill>
        <p:spPr>
          <a:xfrm>
            <a:off x="5764428" y="1030766"/>
            <a:ext cx="3196704" cy="2807342"/>
          </a:xfrm>
          <a:prstGeom prst="rect">
            <a:avLst/>
          </a:prstGeom>
          <a:noFill/>
          <a:ln>
            <a:noFill/>
          </a:ln>
        </p:spPr>
      </p:pic>
      <p:sp>
        <p:nvSpPr>
          <p:cNvPr id="62" name="Google Shape;62;p14"/>
          <p:cNvSpPr txBox="1"/>
          <p:nvPr/>
        </p:nvSpPr>
        <p:spPr>
          <a:xfrm>
            <a:off x="291750" y="3796194"/>
            <a:ext cx="856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solidFill>
                  <a:schemeClr val="dk1"/>
                </a:solidFill>
              </a:rPr>
              <a:t>“I was the only Native American and everyone around me was completely unaware that we existed… </a:t>
            </a:r>
            <a:endParaRPr i="1">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And I knew almost instantly that I wanted to be able to communicate visually, through photography, modern native life.” - Cara Romero</a:t>
            </a:r>
            <a:endParaRPr sz="2100" i="1">
              <a:solidFill>
                <a:schemeClr val="dk2"/>
              </a:solidFill>
            </a:endParaRPr>
          </a:p>
        </p:txBody>
      </p:sp>
      <p:sp>
        <p:nvSpPr>
          <p:cNvPr id="2" name="TextBox 1">
            <a:extLst>
              <a:ext uri="{FF2B5EF4-FFF2-40B4-BE49-F238E27FC236}">
                <a16:creationId xmlns:a16="http://schemas.microsoft.com/office/drawing/2014/main" id="{A97AC513-D7EF-1BDA-825B-3B400344C119}"/>
              </a:ext>
            </a:extLst>
          </p:cNvPr>
          <p:cNvSpPr txBox="1"/>
          <p:nvPr/>
        </p:nvSpPr>
        <p:spPr>
          <a:xfrm>
            <a:off x="8768678" y="4866501"/>
            <a:ext cx="298410" cy="276999"/>
          </a:xfrm>
          <a:prstGeom prst="rect">
            <a:avLst/>
          </a:prstGeom>
          <a:noFill/>
        </p:spPr>
        <p:txBody>
          <a:bodyPr wrap="square" rtlCol="0">
            <a:spAutoFit/>
          </a:bodyPr>
          <a:lstStyle/>
          <a:p>
            <a:r>
              <a:rPr lang="en-US" sz="1200"/>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Candid Photography</a:t>
            </a:r>
            <a:endParaRPr sz="2000"/>
          </a:p>
        </p:txBody>
      </p:sp>
      <p:pic>
        <p:nvPicPr>
          <p:cNvPr id="2" name="Google Shape;196;p32">
            <a:extLst>
              <a:ext uri="{FF2B5EF4-FFF2-40B4-BE49-F238E27FC236}">
                <a16:creationId xmlns:a16="http://schemas.microsoft.com/office/drawing/2014/main" id="{993E89AD-4E37-6463-2FFD-63B0DA5ABA6B}"/>
              </a:ext>
            </a:extLst>
          </p:cNvPr>
          <p:cNvPicPr preferRelativeResize="0"/>
          <p:nvPr/>
        </p:nvPicPr>
        <p:blipFill>
          <a:blip r:embed="rId3">
            <a:alphaModFix/>
          </a:blip>
          <a:stretch>
            <a:fillRect/>
          </a:stretch>
        </p:blipFill>
        <p:spPr>
          <a:xfrm>
            <a:off x="3466488" y="3200889"/>
            <a:ext cx="2145927" cy="1703818"/>
          </a:xfrm>
          <a:prstGeom prst="rect">
            <a:avLst/>
          </a:prstGeom>
          <a:noFill/>
          <a:ln>
            <a:noFill/>
          </a:ln>
        </p:spPr>
      </p:pic>
      <p:pic>
        <p:nvPicPr>
          <p:cNvPr id="3" name="Google Shape;197;p32">
            <a:extLst>
              <a:ext uri="{FF2B5EF4-FFF2-40B4-BE49-F238E27FC236}">
                <a16:creationId xmlns:a16="http://schemas.microsoft.com/office/drawing/2014/main" id="{76702B42-CEC5-2DEE-ED26-B87D8EA1D5B7}"/>
              </a:ext>
            </a:extLst>
          </p:cNvPr>
          <p:cNvPicPr preferRelativeResize="0"/>
          <p:nvPr/>
        </p:nvPicPr>
        <p:blipFill>
          <a:blip r:embed="rId4">
            <a:alphaModFix/>
          </a:blip>
          <a:stretch>
            <a:fillRect/>
          </a:stretch>
        </p:blipFill>
        <p:spPr>
          <a:xfrm>
            <a:off x="311700" y="1111400"/>
            <a:ext cx="2626474" cy="1703794"/>
          </a:xfrm>
          <a:prstGeom prst="rect">
            <a:avLst/>
          </a:prstGeom>
          <a:noFill/>
          <a:ln>
            <a:noFill/>
          </a:ln>
        </p:spPr>
      </p:pic>
      <p:pic>
        <p:nvPicPr>
          <p:cNvPr id="4" name="Google Shape;198;p32">
            <a:extLst>
              <a:ext uri="{FF2B5EF4-FFF2-40B4-BE49-F238E27FC236}">
                <a16:creationId xmlns:a16="http://schemas.microsoft.com/office/drawing/2014/main" id="{59694D51-614C-1209-87C3-EC7E2AF42A6F}"/>
              </a:ext>
            </a:extLst>
          </p:cNvPr>
          <p:cNvPicPr preferRelativeResize="0"/>
          <p:nvPr/>
        </p:nvPicPr>
        <p:blipFill>
          <a:blip r:embed="rId5">
            <a:alphaModFix/>
          </a:blip>
          <a:stretch>
            <a:fillRect/>
          </a:stretch>
        </p:blipFill>
        <p:spPr>
          <a:xfrm>
            <a:off x="6164100" y="1111400"/>
            <a:ext cx="2541235" cy="1648500"/>
          </a:xfrm>
          <a:prstGeom prst="rect">
            <a:avLst/>
          </a:prstGeom>
          <a:noFill/>
          <a:ln>
            <a:noFill/>
          </a:ln>
        </p:spPr>
      </p:pic>
      <p:pic>
        <p:nvPicPr>
          <p:cNvPr id="5" name="Google Shape;199;p32">
            <a:extLst>
              <a:ext uri="{FF2B5EF4-FFF2-40B4-BE49-F238E27FC236}">
                <a16:creationId xmlns:a16="http://schemas.microsoft.com/office/drawing/2014/main" id="{A7061C58-8129-CF3C-4211-AD63CD1EED78}"/>
              </a:ext>
            </a:extLst>
          </p:cNvPr>
          <p:cNvPicPr preferRelativeResize="0"/>
          <p:nvPr/>
        </p:nvPicPr>
        <p:blipFill>
          <a:blip r:embed="rId6">
            <a:alphaModFix/>
          </a:blip>
          <a:stretch>
            <a:fillRect/>
          </a:stretch>
        </p:blipFill>
        <p:spPr>
          <a:xfrm>
            <a:off x="311700" y="3188550"/>
            <a:ext cx="2662433" cy="1727121"/>
          </a:xfrm>
          <a:prstGeom prst="rect">
            <a:avLst/>
          </a:prstGeom>
          <a:noFill/>
          <a:ln>
            <a:noFill/>
          </a:ln>
        </p:spPr>
      </p:pic>
      <p:pic>
        <p:nvPicPr>
          <p:cNvPr id="6" name="Google Shape;200;p32">
            <a:extLst>
              <a:ext uri="{FF2B5EF4-FFF2-40B4-BE49-F238E27FC236}">
                <a16:creationId xmlns:a16="http://schemas.microsoft.com/office/drawing/2014/main" id="{A4AC7212-7DF0-D3C4-945A-F5C078B47F46}"/>
              </a:ext>
            </a:extLst>
          </p:cNvPr>
          <p:cNvPicPr preferRelativeResize="0"/>
          <p:nvPr/>
        </p:nvPicPr>
        <p:blipFill>
          <a:blip r:embed="rId7">
            <a:alphaModFix/>
          </a:blip>
          <a:stretch>
            <a:fillRect/>
          </a:stretch>
        </p:blipFill>
        <p:spPr>
          <a:xfrm>
            <a:off x="6164100" y="3200901"/>
            <a:ext cx="2541235" cy="1797408"/>
          </a:xfrm>
          <a:prstGeom prst="rect">
            <a:avLst/>
          </a:prstGeom>
          <a:noFill/>
          <a:ln>
            <a:noFill/>
          </a:ln>
        </p:spPr>
      </p:pic>
      <p:sp>
        <p:nvSpPr>
          <p:cNvPr id="7" name="Google Shape;201;p32">
            <a:extLst>
              <a:ext uri="{FF2B5EF4-FFF2-40B4-BE49-F238E27FC236}">
                <a16:creationId xmlns:a16="http://schemas.microsoft.com/office/drawing/2014/main" id="{510BB56F-75E8-1478-848D-2207361EDCAD}"/>
              </a:ext>
            </a:extLst>
          </p:cNvPr>
          <p:cNvSpPr txBox="1"/>
          <p:nvPr/>
        </p:nvSpPr>
        <p:spPr>
          <a:xfrm>
            <a:off x="3139250" y="1111400"/>
            <a:ext cx="2792876" cy="16619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As you look at these photos consider:</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do you notice? </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What do you wonder?</a:t>
            </a:r>
            <a:endParaRPr sz="1600">
              <a:solidFill>
                <a:schemeClr val="dk1"/>
              </a:solidFill>
            </a:endParaRPr>
          </a:p>
          <a:p>
            <a:pPr marL="457200" lvl="0" indent="-330200" algn="l" rtl="0">
              <a:spcBef>
                <a:spcPts val="0"/>
              </a:spcBef>
              <a:spcAft>
                <a:spcPts val="0"/>
              </a:spcAft>
              <a:buClr>
                <a:schemeClr val="dk1"/>
              </a:buClr>
              <a:buSzPts val="1600"/>
              <a:buChar char="●"/>
            </a:pPr>
            <a:r>
              <a:rPr lang="en" sz="1600">
                <a:solidFill>
                  <a:schemeClr val="dk1"/>
                </a:solidFill>
              </a:rPr>
              <a:t>How can you tell the photo is a candid shot?</a:t>
            </a:r>
            <a:endParaRPr sz="2300">
              <a:solidFill>
                <a:schemeClr val="dk2"/>
              </a:solidFill>
            </a:endParaRPr>
          </a:p>
        </p:txBody>
      </p:sp>
      <p:sp>
        <p:nvSpPr>
          <p:cNvPr id="8" name="Google Shape;202;p32">
            <a:extLst>
              <a:ext uri="{FF2B5EF4-FFF2-40B4-BE49-F238E27FC236}">
                <a16:creationId xmlns:a16="http://schemas.microsoft.com/office/drawing/2014/main" id="{5F4364FE-2616-7504-C47B-C09E374CEC69}"/>
              </a:ext>
            </a:extLst>
          </p:cNvPr>
          <p:cNvSpPr txBox="1"/>
          <p:nvPr/>
        </p:nvSpPr>
        <p:spPr>
          <a:xfrm>
            <a:off x="164775" y="2915500"/>
            <a:ext cx="2911673" cy="3231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chemeClr val="dk1"/>
                </a:solidFill>
              </a:rPr>
              <a:t>image source: C. Cochrane</a:t>
            </a:r>
            <a:endParaRPr sz="1200"/>
          </a:p>
        </p:txBody>
      </p:sp>
      <p:sp>
        <p:nvSpPr>
          <p:cNvPr id="9" name="Google Shape;203;p32">
            <a:extLst>
              <a:ext uri="{FF2B5EF4-FFF2-40B4-BE49-F238E27FC236}">
                <a16:creationId xmlns:a16="http://schemas.microsoft.com/office/drawing/2014/main" id="{E75BA759-E7B7-0CDF-27B7-639ECF31078C}"/>
              </a:ext>
            </a:extLst>
          </p:cNvPr>
          <p:cNvSpPr txBox="1"/>
          <p:nvPr/>
        </p:nvSpPr>
        <p:spPr>
          <a:xfrm>
            <a:off x="5941975" y="2915500"/>
            <a:ext cx="2911673" cy="3231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chemeClr val="dk1"/>
                </a:solidFill>
              </a:rPr>
              <a:t>image source: C. Cochrane</a:t>
            </a:r>
            <a:endParaRPr sz="1200"/>
          </a:p>
        </p:txBody>
      </p:sp>
      <p:sp>
        <p:nvSpPr>
          <p:cNvPr id="10" name="Google Shape;204;p32">
            <a:extLst>
              <a:ext uri="{FF2B5EF4-FFF2-40B4-BE49-F238E27FC236}">
                <a16:creationId xmlns:a16="http://schemas.microsoft.com/office/drawing/2014/main" id="{1ADA8B6F-121B-A13A-CDCF-66B1C9568CD9}"/>
              </a:ext>
            </a:extLst>
          </p:cNvPr>
          <p:cNvSpPr txBox="1"/>
          <p:nvPr/>
        </p:nvSpPr>
        <p:spPr>
          <a:xfrm>
            <a:off x="3078050" y="2915500"/>
            <a:ext cx="2911673" cy="32313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chemeClr val="dk1"/>
                </a:solidFill>
              </a:rPr>
              <a:t>image source: C. Cochrane</a:t>
            </a:r>
            <a:endParaRPr sz="1200"/>
          </a:p>
        </p:txBody>
      </p:sp>
      <p:sp>
        <p:nvSpPr>
          <p:cNvPr id="11" name="TextBox 10">
            <a:extLst>
              <a:ext uri="{FF2B5EF4-FFF2-40B4-BE49-F238E27FC236}">
                <a16:creationId xmlns:a16="http://schemas.microsoft.com/office/drawing/2014/main" id="{D9524842-F1FC-6FAB-041F-B888480D8F6F}"/>
              </a:ext>
            </a:extLst>
          </p:cNvPr>
          <p:cNvSpPr txBox="1"/>
          <p:nvPr/>
        </p:nvSpPr>
        <p:spPr>
          <a:xfrm>
            <a:off x="8705335" y="4866501"/>
            <a:ext cx="361753" cy="276999"/>
          </a:xfrm>
          <a:prstGeom prst="rect">
            <a:avLst/>
          </a:prstGeom>
          <a:noFill/>
        </p:spPr>
        <p:txBody>
          <a:bodyPr wrap="square" rtlCol="0">
            <a:spAutoFit/>
          </a:bodyPr>
          <a:lstStyle/>
          <a:p>
            <a:r>
              <a:rPr lang="en-US" sz="1200"/>
              <a:t>20</a:t>
            </a:r>
          </a:p>
        </p:txBody>
      </p:sp>
    </p:spTree>
    <p:extLst>
      <p:ext uri="{BB962C8B-B14F-4D97-AF65-F5344CB8AC3E}">
        <p14:creationId xmlns:p14="http://schemas.microsoft.com/office/powerpoint/2010/main" val="1318873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Telling a Story Through Photography</a:t>
            </a:r>
            <a:endParaRPr sz="2000"/>
          </a:p>
        </p:txBody>
      </p:sp>
      <p:sp>
        <p:nvSpPr>
          <p:cNvPr id="2" name="Google Shape;210;p33">
            <a:extLst>
              <a:ext uri="{FF2B5EF4-FFF2-40B4-BE49-F238E27FC236}">
                <a16:creationId xmlns:a16="http://schemas.microsoft.com/office/drawing/2014/main" id="{F6F44954-FCC8-0E0E-A3E5-94BA4D6B957B}"/>
              </a:ext>
            </a:extLst>
          </p:cNvPr>
          <p:cNvSpPr txBox="1">
            <a:spLocks/>
          </p:cNvSpPr>
          <p:nvPr/>
        </p:nvSpPr>
        <p:spPr>
          <a:xfrm>
            <a:off x="311700" y="1086563"/>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1800">
                <a:solidFill>
                  <a:schemeClr val="dk1"/>
                </a:solidFill>
              </a:rPr>
              <a:t>If you like to be outdoors, nature or scenic photography maybe for you. If you like to fly drones, aerial photography might be calling your name. If helping others tell their story sounds exciting, you might enjoy being an event photographer, being there to capture the highlights at an important event such as a wedding, </a:t>
            </a:r>
            <a:r>
              <a:rPr lang="en-US" sz="1800" err="1">
                <a:solidFill>
                  <a:schemeClr val="dk1"/>
                </a:solidFill>
              </a:rPr>
              <a:t>quinceanera</a:t>
            </a:r>
            <a:r>
              <a:rPr lang="en-US" sz="1800">
                <a:solidFill>
                  <a:schemeClr val="dk1"/>
                </a:solidFill>
              </a:rPr>
              <a:t>, bar mitzvah, or family reunion.</a:t>
            </a:r>
          </a:p>
          <a:p>
            <a:pPr marL="0" indent="0">
              <a:lnSpc>
                <a:spcPct val="115000"/>
              </a:lnSpc>
              <a:spcBef>
                <a:spcPts val="0"/>
              </a:spcBef>
              <a:buClr>
                <a:schemeClr val="dk1"/>
              </a:buClr>
              <a:buSzPts val="1100"/>
              <a:buFont typeface="Arial"/>
              <a:buNone/>
            </a:pPr>
            <a:endParaRPr lang="en-US" sz="1800">
              <a:solidFill>
                <a:schemeClr val="dk1"/>
              </a:solidFill>
            </a:endParaRPr>
          </a:p>
          <a:p>
            <a:pPr marL="0" indent="0">
              <a:lnSpc>
                <a:spcPct val="115000"/>
              </a:lnSpc>
              <a:spcBef>
                <a:spcPts val="0"/>
              </a:spcBef>
              <a:buClr>
                <a:schemeClr val="dk1"/>
              </a:buClr>
              <a:buSzPts val="1100"/>
              <a:buFont typeface="Arial"/>
              <a:buNone/>
            </a:pPr>
            <a:r>
              <a:rPr lang="en-US" sz="1800">
                <a:solidFill>
                  <a:schemeClr val="dk1"/>
                </a:solidFill>
              </a:rPr>
              <a:t>The work of a photographer doesn’t always end after the photo is taken. Photos can be edited and enhanced. Image enhancers such as filters, using multiple exposures in one frame, modifying color and brightness, and even removing objects can all happen after an image is taken. Photographers may enhance their images by combining two or more photos to achieve creative effects, fix errors, or improve the quality of their images. </a:t>
            </a:r>
            <a:endParaRPr lang="en-US" sz="1800"/>
          </a:p>
        </p:txBody>
      </p:sp>
      <p:sp>
        <p:nvSpPr>
          <p:cNvPr id="3" name="TextBox 2">
            <a:extLst>
              <a:ext uri="{FF2B5EF4-FFF2-40B4-BE49-F238E27FC236}">
                <a16:creationId xmlns:a16="http://schemas.microsoft.com/office/drawing/2014/main" id="{50FE2441-82C7-15B4-0B15-980AAAB3D630}"/>
              </a:ext>
            </a:extLst>
          </p:cNvPr>
          <p:cNvSpPr txBox="1"/>
          <p:nvPr/>
        </p:nvSpPr>
        <p:spPr>
          <a:xfrm>
            <a:off x="8705335" y="4866501"/>
            <a:ext cx="361753" cy="276999"/>
          </a:xfrm>
          <a:prstGeom prst="rect">
            <a:avLst/>
          </a:prstGeom>
          <a:noFill/>
        </p:spPr>
        <p:txBody>
          <a:bodyPr wrap="square" rtlCol="0">
            <a:spAutoFit/>
          </a:bodyPr>
          <a:lstStyle/>
          <a:p>
            <a:r>
              <a:rPr lang="en-US" sz="1200"/>
              <a:t>21</a:t>
            </a:r>
          </a:p>
        </p:txBody>
      </p:sp>
    </p:spTree>
    <p:extLst>
      <p:ext uri="{BB962C8B-B14F-4D97-AF65-F5344CB8AC3E}">
        <p14:creationId xmlns:p14="http://schemas.microsoft.com/office/powerpoint/2010/main" val="693660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Telling a Story Through Photography</a:t>
            </a:r>
            <a:endParaRPr sz="2000"/>
          </a:p>
        </p:txBody>
      </p:sp>
      <p:sp>
        <p:nvSpPr>
          <p:cNvPr id="2" name="Google Shape;216;p34">
            <a:extLst>
              <a:ext uri="{FF2B5EF4-FFF2-40B4-BE49-F238E27FC236}">
                <a16:creationId xmlns:a16="http://schemas.microsoft.com/office/drawing/2014/main" id="{645454FE-1903-16D6-128E-10ABFC67AC4A}"/>
              </a:ext>
            </a:extLst>
          </p:cNvPr>
          <p:cNvSpPr txBox="1">
            <a:spLocks/>
          </p:cNvSpPr>
          <p:nvPr/>
        </p:nvSpPr>
        <p:spPr>
          <a:xfrm>
            <a:off x="4248905" y="1073515"/>
            <a:ext cx="4637306" cy="37611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1700">
                <a:solidFill>
                  <a:schemeClr val="dk1"/>
                </a:solidFill>
              </a:rPr>
              <a:t>What type of photography interests you the most? </a:t>
            </a:r>
          </a:p>
          <a:p>
            <a:pPr marL="0" indent="0">
              <a:lnSpc>
                <a:spcPct val="115000"/>
              </a:lnSpc>
              <a:spcBef>
                <a:spcPts val="0"/>
              </a:spcBef>
              <a:buClr>
                <a:schemeClr val="dk1"/>
              </a:buClr>
              <a:buSzPts val="1100"/>
              <a:buFont typeface="Arial"/>
              <a:buNone/>
            </a:pPr>
            <a:endParaRPr lang="en-US" sz="1700">
              <a:solidFill>
                <a:schemeClr val="dk1"/>
              </a:solidFill>
            </a:endParaRPr>
          </a:p>
          <a:p>
            <a:pPr marL="0" indent="0">
              <a:lnSpc>
                <a:spcPct val="115000"/>
              </a:lnSpc>
              <a:spcBef>
                <a:spcPts val="0"/>
              </a:spcBef>
              <a:buClr>
                <a:schemeClr val="dk1"/>
              </a:buClr>
              <a:buSzPts val="1100"/>
              <a:buFont typeface="Arial"/>
              <a:buNone/>
            </a:pPr>
            <a:r>
              <a:rPr lang="en-US" sz="1700">
                <a:solidFill>
                  <a:schemeClr val="dk1"/>
                </a:solidFill>
              </a:rPr>
              <a:t>Think about: </a:t>
            </a:r>
          </a:p>
          <a:p>
            <a:pPr marL="457200" indent="-330200">
              <a:lnSpc>
                <a:spcPct val="115000"/>
              </a:lnSpc>
              <a:spcBef>
                <a:spcPts val="0"/>
              </a:spcBef>
              <a:buClr>
                <a:schemeClr val="dk1"/>
              </a:buClr>
              <a:buSzPts val="1600"/>
              <a:buFont typeface="Arial" panose="020B0604020202020204" pitchFamily="34" charset="0"/>
              <a:buChar char="●"/>
            </a:pPr>
            <a:r>
              <a:rPr lang="en-US" sz="1700">
                <a:solidFill>
                  <a:schemeClr val="dk1"/>
                </a:solidFill>
              </a:rPr>
              <a:t>What are some ideas you have for telling a story using pictures?</a:t>
            </a:r>
          </a:p>
          <a:p>
            <a:pPr marL="457200" indent="-330200">
              <a:lnSpc>
                <a:spcPct val="115000"/>
              </a:lnSpc>
              <a:spcBef>
                <a:spcPts val="0"/>
              </a:spcBef>
              <a:buClr>
                <a:schemeClr val="dk1"/>
              </a:buClr>
              <a:buSzPts val="1600"/>
              <a:buFont typeface="Arial" panose="020B0604020202020204" pitchFamily="34" charset="0"/>
              <a:buChar char="●"/>
            </a:pPr>
            <a:r>
              <a:rPr lang="en-US" sz="1700">
                <a:solidFill>
                  <a:schemeClr val="dk1"/>
                </a:solidFill>
              </a:rPr>
              <a:t>What kind of story do you want to tell? </a:t>
            </a:r>
          </a:p>
          <a:p>
            <a:pPr marL="457200" indent="-330200">
              <a:lnSpc>
                <a:spcPct val="115000"/>
              </a:lnSpc>
              <a:spcBef>
                <a:spcPts val="0"/>
              </a:spcBef>
              <a:buClr>
                <a:schemeClr val="dk1"/>
              </a:buClr>
              <a:buSzPts val="1600"/>
              <a:buFont typeface="Arial" panose="020B0604020202020204" pitchFamily="34" charset="0"/>
              <a:buChar char="●"/>
            </a:pPr>
            <a:r>
              <a:rPr lang="en-US" sz="1700">
                <a:solidFill>
                  <a:schemeClr val="dk1"/>
                </a:solidFill>
              </a:rPr>
              <a:t>Who or what do you want to be in your photograph? </a:t>
            </a:r>
          </a:p>
          <a:p>
            <a:pPr marL="457200" indent="-330200">
              <a:lnSpc>
                <a:spcPct val="115000"/>
              </a:lnSpc>
              <a:spcBef>
                <a:spcPts val="0"/>
              </a:spcBef>
              <a:buClr>
                <a:schemeClr val="dk1"/>
              </a:buClr>
              <a:buSzPts val="1600"/>
              <a:buFont typeface="Arial" panose="020B0604020202020204" pitchFamily="34" charset="0"/>
              <a:buChar char="●"/>
            </a:pPr>
            <a:r>
              <a:rPr lang="en-US" sz="1700">
                <a:solidFill>
                  <a:schemeClr val="dk1"/>
                </a:solidFill>
              </a:rPr>
              <a:t>How will you show the story - what props and clothing will you add to the photographs? Why are these props important?</a:t>
            </a:r>
            <a:endParaRPr lang="en-US" sz="1700"/>
          </a:p>
        </p:txBody>
      </p:sp>
      <p:pic>
        <p:nvPicPr>
          <p:cNvPr id="3" name="Google Shape;217;p34" descr="Girl holding a camera, looking at the digital display to take a picture" title="Girl holding a camera">
            <a:extLst>
              <a:ext uri="{FF2B5EF4-FFF2-40B4-BE49-F238E27FC236}">
                <a16:creationId xmlns:a16="http://schemas.microsoft.com/office/drawing/2014/main" id="{7BF9EDB8-EA47-AB29-51D7-5ACD7DCD2850}"/>
              </a:ext>
            </a:extLst>
          </p:cNvPr>
          <p:cNvPicPr preferRelativeResize="0"/>
          <p:nvPr/>
        </p:nvPicPr>
        <p:blipFill>
          <a:blip r:embed="rId3">
            <a:alphaModFix/>
          </a:blip>
          <a:stretch>
            <a:fillRect/>
          </a:stretch>
        </p:blipFill>
        <p:spPr>
          <a:xfrm>
            <a:off x="364368" y="1638181"/>
            <a:ext cx="3596088" cy="2137907"/>
          </a:xfrm>
          <a:prstGeom prst="rect">
            <a:avLst/>
          </a:prstGeom>
          <a:noFill/>
          <a:ln>
            <a:noFill/>
          </a:ln>
        </p:spPr>
      </p:pic>
      <p:sp>
        <p:nvSpPr>
          <p:cNvPr id="4" name="Google Shape;218;p34">
            <a:extLst>
              <a:ext uri="{FF2B5EF4-FFF2-40B4-BE49-F238E27FC236}">
                <a16:creationId xmlns:a16="http://schemas.microsoft.com/office/drawing/2014/main" id="{D3DCD67D-E65D-278E-8278-25BA0C6D8345}"/>
              </a:ext>
            </a:extLst>
          </p:cNvPr>
          <p:cNvSpPr txBox="1"/>
          <p:nvPr/>
        </p:nvSpPr>
        <p:spPr>
          <a:xfrm>
            <a:off x="713625" y="3776088"/>
            <a:ext cx="3000000" cy="733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100"/>
          </a:p>
          <a:p>
            <a:pPr marL="0" lvl="0" indent="0" algn="ctr" rtl="0">
              <a:spcBef>
                <a:spcPts val="0"/>
              </a:spcBef>
              <a:spcAft>
                <a:spcPts val="0"/>
              </a:spcAft>
              <a:buNone/>
            </a:pPr>
            <a:r>
              <a:rPr lang="en" sz="900" i="1"/>
              <a:t>(Image Source: pixabay.com)</a:t>
            </a:r>
            <a:endParaRPr sz="900" i="1"/>
          </a:p>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61078361-34F1-666C-576B-1DBCC152D2E7}"/>
              </a:ext>
            </a:extLst>
          </p:cNvPr>
          <p:cNvSpPr txBox="1"/>
          <p:nvPr/>
        </p:nvSpPr>
        <p:spPr>
          <a:xfrm>
            <a:off x="8705335" y="4866501"/>
            <a:ext cx="361753" cy="276999"/>
          </a:xfrm>
          <a:prstGeom prst="rect">
            <a:avLst/>
          </a:prstGeom>
          <a:noFill/>
        </p:spPr>
        <p:txBody>
          <a:bodyPr wrap="square" rtlCol="0">
            <a:spAutoFit/>
          </a:bodyPr>
          <a:lstStyle/>
          <a:p>
            <a:r>
              <a:rPr lang="en-US" sz="1200"/>
              <a:t>22</a:t>
            </a:r>
          </a:p>
        </p:txBody>
      </p:sp>
    </p:spTree>
    <p:extLst>
      <p:ext uri="{BB962C8B-B14F-4D97-AF65-F5344CB8AC3E}">
        <p14:creationId xmlns:p14="http://schemas.microsoft.com/office/powerpoint/2010/main" val="3450840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Planning Your Story</a:t>
            </a:r>
            <a:endParaRPr sz="2000"/>
          </a:p>
        </p:txBody>
      </p:sp>
      <p:sp>
        <p:nvSpPr>
          <p:cNvPr id="2" name="Google Shape;224;p35">
            <a:extLst>
              <a:ext uri="{FF2B5EF4-FFF2-40B4-BE49-F238E27FC236}">
                <a16:creationId xmlns:a16="http://schemas.microsoft.com/office/drawing/2014/main" id="{655E1A04-4322-E13C-A0D4-008D51574272}"/>
              </a:ext>
            </a:extLst>
          </p:cNvPr>
          <p:cNvSpPr txBox="1">
            <a:spLocks/>
          </p:cNvSpPr>
          <p:nvPr/>
        </p:nvSpPr>
        <p:spPr>
          <a:xfrm>
            <a:off x="311700" y="1090691"/>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a:solidFill>
                  <a:schemeClr val="dk1"/>
                </a:solidFill>
              </a:rPr>
              <a:t>Use the storyboard planning page to sketch each image and list ideas for a photo story.</a:t>
            </a:r>
          </a:p>
          <a:p>
            <a:pPr marL="0" indent="0">
              <a:lnSpc>
                <a:spcPct val="115000"/>
              </a:lnSpc>
              <a:spcBef>
                <a:spcPts val="0"/>
              </a:spcBef>
              <a:buClr>
                <a:schemeClr val="dk1"/>
              </a:buClr>
              <a:buSzPts val="1100"/>
              <a:buFont typeface="Arial"/>
              <a:buNone/>
            </a:pPr>
            <a:endParaRPr lang="en-US">
              <a:solidFill>
                <a:schemeClr val="dk1"/>
              </a:solidFill>
            </a:endParaRPr>
          </a:p>
          <a:p>
            <a:pPr marL="0" indent="0">
              <a:lnSpc>
                <a:spcPct val="115000"/>
              </a:lnSpc>
              <a:spcBef>
                <a:spcPts val="0"/>
              </a:spcBef>
              <a:buClr>
                <a:schemeClr val="dk1"/>
              </a:buClr>
              <a:buSzPts val="1100"/>
              <a:buFont typeface="Arial"/>
              <a:buNone/>
            </a:pPr>
            <a:r>
              <a:rPr lang="en-US">
                <a:solidFill>
                  <a:schemeClr val="dk1"/>
                </a:solidFill>
              </a:rPr>
              <a:t>Think about the following questions:</a:t>
            </a:r>
          </a:p>
          <a:p>
            <a:pPr marL="457200" indent="-361950">
              <a:lnSpc>
                <a:spcPct val="115000"/>
              </a:lnSpc>
              <a:spcBef>
                <a:spcPts val="0"/>
              </a:spcBef>
              <a:buClr>
                <a:schemeClr val="dk1"/>
              </a:buClr>
              <a:buSzPts val="2100"/>
              <a:buFont typeface="Arial" panose="020B0604020202020204" pitchFamily="34" charset="0"/>
              <a:buChar char="●"/>
            </a:pPr>
            <a:r>
              <a:rPr lang="en-US">
                <a:solidFill>
                  <a:schemeClr val="dk1"/>
                </a:solidFill>
              </a:rPr>
              <a:t>Will you become a character in your photographs or will someone else be the focus of your pictures? </a:t>
            </a:r>
          </a:p>
          <a:p>
            <a:pPr marL="457200" indent="-361950">
              <a:lnSpc>
                <a:spcPct val="115000"/>
              </a:lnSpc>
              <a:spcBef>
                <a:spcPts val="0"/>
              </a:spcBef>
              <a:buClr>
                <a:schemeClr val="dk1"/>
              </a:buClr>
              <a:buSzPts val="2100"/>
              <a:buFont typeface="Arial" panose="020B0604020202020204" pitchFamily="34" charset="0"/>
              <a:buChar char="●"/>
            </a:pPr>
            <a:r>
              <a:rPr lang="en-US">
                <a:solidFill>
                  <a:schemeClr val="dk1"/>
                </a:solidFill>
              </a:rPr>
              <a:t>What story will the photos tell?</a:t>
            </a:r>
          </a:p>
          <a:p>
            <a:pPr marL="457200" indent="-361950">
              <a:lnSpc>
                <a:spcPct val="115000"/>
              </a:lnSpc>
              <a:spcBef>
                <a:spcPts val="0"/>
              </a:spcBef>
              <a:buClr>
                <a:schemeClr val="dk1"/>
              </a:buClr>
              <a:buSzPts val="2100"/>
              <a:buFont typeface="Arial" panose="020B0604020202020204" pitchFamily="34" charset="0"/>
              <a:buChar char="●"/>
            </a:pPr>
            <a:r>
              <a:rPr lang="en-US">
                <a:solidFill>
                  <a:schemeClr val="dk1"/>
                </a:solidFill>
              </a:rPr>
              <a:t>How can you show the story? What things can you wear or hold? </a:t>
            </a:r>
            <a:endParaRPr lang="en-US"/>
          </a:p>
        </p:txBody>
      </p:sp>
      <p:sp>
        <p:nvSpPr>
          <p:cNvPr id="3" name="TextBox 2">
            <a:extLst>
              <a:ext uri="{FF2B5EF4-FFF2-40B4-BE49-F238E27FC236}">
                <a16:creationId xmlns:a16="http://schemas.microsoft.com/office/drawing/2014/main" id="{1E3BA9F0-5399-8EB0-94BF-0A0DD109BDC5}"/>
              </a:ext>
            </a:extLst>
          </p:cNvPr>
          <p:cNvSpPr txBox="1"/>
          <p:nvPr/>
        </p:nvSpPr>
        <p:spPr>
          <a:xfrm>
            <a:off x="8705335" y="4866501"/>
            <a:ext cx="361753" cy="276999"/>
          </a:xfrm>
          <a:prstGeom prst="rect">
            <a:avLst/>
          </a:prstGeom>
          <a:noFill/>
        </p:spPr>
        <p:txBody>
          <a:bodyPr wrap="square" rtlCol="0">
            <a:spAutoFit/>
          </a:bodyPr>
          <a:lstStyle/>
          <a:p>
            <a:r>
              <a:rPr lang="en-US" sz="1200"/>
              <a:t>23</a:t>
            </a:r>
          </a:p>
        </p:txBody>
      </p:sp>
    </p:spTree>
    <p:extLst>
      <p:ext uri="{BB962C8B-B14F-4D97-AF65-F5344CB8AC3E}">
        <p14:creationId xmlns:p14="http://schemas.microsoft.com/office/powerpoint/2010/main" val="1172001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Planning Your Story</a:t>
            </a:r>
            <a:endParaRPr sz="2000"/>
          </a:p>
        </p:txBody>
      </p:sp>
      <p:sp>
        <p:nvSpPr>
          <p:cNvPr id="2" name="Google Shape;230;p36">
            <a:extLst>
              <a:ext uri="{FF2B5EF4-FFF2-40B4-BE49-F238E27FC236}">
                <a16:creationId xmlns:a16="http://schemas.microsoft.com/office/drawing/2014/main" id="{467D697C-04C0-FD36-9F8C-FC84F7114927}"/>
              </a:ext>
            </a:extLst>
          </p:cNvPr>
          <p:cNvSpPr txBox="1">
            <a:spLocks/>
          </p:cNvSpPr>
          <p:nvPr/>
        </p:nvSpPr>
        <p:spPr>
          <a:xfrm>
            <a:off x="311700" y="1012423"/>
            <a:ext cx="8520600" cy="392722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000">
                <a:solidFill>
                  <a:schemeClr val="dk1"/>
                </a:solidFill>
              </a:rPr>
              <a:t>Share your storyboard with at least three other people and provide each other with feedback using the feedback prompts on the back of the storyboard.</a:t>
            </a:r>
          </a:p>
          <a:p>
            <a:pPr marL="457200" indent="-342900">
              <a:lnSpc>
                <a:spcPct val="115000"/>
              </a:lnSpc>
              <a:spcBef>
                <a:spcPts val="1000"/>
              </a:spcBef>
              <a:buClr>
                <a:schemeClr val="dk1"/>
              </a:buClr>
              <a:buSzPts val="1800"/>
              <a:buFont typeface="Arial" panose="020B0604020202020204" pitchFamily="34" charset="0"/>
              <a:buChar char="●"/>
            </a:pPr>
            <a:r>
              <a:rPr lang="en-US" sz="2000">
                <a:solidFill>
                  <a:schemeClr val="dk1"/>
                </a:solidFill>
              </a:rPr>
              <a:t>Have each person respond to your storyboard by answering the following questions:</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do my images make you wonder and feel?</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Do the images I planned match the story I told? Why or why not?</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is one suggestion you have for me? </a:t>
            </a:r>
          </a:p>
          <a:p>
            <a:pPr marL="457200" indent="-342900">
              <a:lnSpc>
                <a:spcPct val="115000"/>
              </a:lnSpc>
              <a:spcBef>
                <a:spcPts val="1000"/>
              </a:spcBef>
              <a:buClr>
                <a:schemeClr val="dk1"/>
              </a:buClr>
              <a:buSzPts val="1800"/>
              <a:buFont typeface="Arial" panose="020B0604020202020204" pitchFamily="34" charset="0"/>
              <a:buChar char="●"/>
            </a:pPr>
            <a:r>
              <a:rPr lang="en-US" sz="2000">
                <a:solidFill>
                  <a:schemeClr val="dk1"/>
                </a:solidFill>
              </a:rPr>
              <a:t>After you share your work, reflect on your storyboard:</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are some new ideas you have for telling your story? </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did getting feedback from others help you?</a:t>
            </a:r>
            <a:endParaRPr lang="en-US"/>
          </a:p>
        </p:txBody>
      </p:sp>
      <p:sp>
        <p:nvSpPr>
          <p:cNvPr id="3" name="TextBox 2">
            <a:extLst>
              <a:ext uri="{FF2B5EF4-FFF2-40B4-BE49-F238E27FC236}">
                <a16:creationId xmlns:a16="http://schemas.microsoft.com/office/drawing/2014/main" id="{46E9BF83-F652-1E6E-8587-39926528C7F7}"/>
              </a:ext>
            </a:extLst>
          </p:cNvPr>
          <p:cNvSpPr txBox="1"/>
          <p:nvPr/>
        </p:nvSpPr>
        <p:spPr>
          <a:xfrm>
            <a:off x="8705335" y="4866501"/>
            <a:ext cx="361753" cy="276999"/>
          </a:xfrm>
          <a:prstGeom prst="rect">
            <a:avLst/>
          </a:prstGeom>
          <a:noFill/>
        </p:spPr>
        <p:txBody>
          <a:bodyPr wrap="square" rtlCol="0">
            <a:spAutoFit/>
          </a:bodyPr>
          <a:lstStyle/>
          <a:p>
            <a:r>
              <a:rPr lang="en-US" sz="1200"/>
              <a:t>24</a:t>
            </a:r>
          </a:p>
        </p:txBody>
      </p:sp>
    </p:spTree>
    <p:extLst>
      <p:ext uri="{BB962C8B-B14F-4D97-AF65-F5344CB8AC3E}">
        <p14:creationId xmlns:p14="http://schemas.microsoft.com/office/powerpoint/2010/main" val="1251053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5: Creating Art to Tell a Story</a:t>
            </a:r>
            <a:endParaRPr sz="2000"/>
          </a:p>
        </p:txBody>
      </p:sp>
      <p:sp>
        <p:nvSpPr>
          <p:cNvPr id="2" name="Google Shape;236;p37">
            <a:extLst>
              <a:ext uri="{FF2B5EF4-FFF2-40B4-BE49-F238E27FC236}">
                <a16:creationId xmlns:a16="http://schemas.microsoft.com/office/drawing/2014/main" id="{857E18AC-F72E-C437-33D1-55A75DF4294B}"/>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sz="2400">
                <a:solidFill>
                  <a:schemeClr val="dk1"/>
                </a:solidFill>
              </a:rPr>
              <a:t>It’s time to take pictures. </a:t>
            </a:r>
          </a:p>
          <a:p>
            <a:pPr marL="0" indent="0">
              <a:lnSpc>
                <a:spcPct val="115000"/>
              </a:lnSpc>
              <a:spcBef>
                <a:spcPts val="0"/>
              </a:spcBef>
              <a:buClr>
                <a:schemeClr val="dk1"/>
              </a:buClr>
              <a:buSzPts val="1100"/>
              <a:buFont typeface="Arial"/>
              <a:buNone/>
            </a:pPr>
            <a:r>
              <a:rPr lang="en-US" sz="2400">
                <a:solidFill>
                  <a:schemeClr val="dk1"/>
                </a:solidFill>
              </a:rPr>
              <a:t>Remember to take multiple photographs for each of the images you’ve planned. Once you have taken your pictures, select your final images and finalize the story you are telling. </a:t>
            </a:r>
          </a:p>
          <a:p>
            <a:pPr marL="0" indent="0">
              <a:lnSpc>
                <a:spcPct val="115000"/>
              </a:lnSpc>
              <a:spcBef>
                <a:spcPts val="0"/>
              </a:spcBef>
              <a:buClr>
                <a:schemeClr val="dk1"/>
              </a:buClr>
              <a:buSzPts val="1100"/>
              <a:buFont typeface="Arial"/>
              <a:buNone/>
            </a:pPr>
            <a:endParaRPr lang="en-US" sz="2400">
              <a:solidFill>
                <a:schemeClr val="dk1"/>
              </a:solidFill>
            </a:endParaRPr>
          </a:p>
          <a:p>
            <a:pPr marL="0" indent="0">
              <a:lnSpc>
                <a:spcPct val="115000"/>
              </a:lnSpc>
              <a:spcBef>
                <a:spcPts val="0"/>
              </a:spcBef>
              <a:buClr>
                <a:schemeClr val="dk1"/>
              </a:buClr>
              <a:buSzPts val="1100"/>
              <a:buFont typeface="Arial"/>
              <a:buNone/>
            </a:pPr>
            <a:r>
              <a:rPr lang="en-US" sz="2400">
                <a:solidFill>
                  <a:schemeClr val="dk1"/>
                </a:solidFill>
              </a:rPr>
              <a:t>Create a final display to share in the class gallery. </a:t>
            </a:r>
          </a:p>
          <a:p>
            <a:pPr marL="0" indent="0">
              <a:lnSpc>
                <a:spcPct val="100000"/>
              </a:lnSpc>
              <a:spcBef>
                <a:spcPts val="0"/>
              </a:spcBef>
              <a:buClr>
                <a:schemeClr val="dk1"/>
              </a:buClr>
              <a:buSzPts val="1100"/>
              <a:buFont typeface="Arial"/>
              <a:buNone/>
            </a:pPr>
            <a:endParaRPr lang="en-US" sz="1600">
              <a:solidFill>
                <a:schemeClr val="dk1"/>
              </a:solidFill>
            </a:endParaRPr>
          </a:p>
          <a:p>
            <a:pPr marL="0" indent="0">
              <a:lnSpc>
                <a:spcPct val="100000"/>
              </a:lnSpc>
              <a:spcBef>
                <a:spcPts val="0"/>
              </a:spcBef>
              <a:buFont typeface="Arial" panose="020B0604020202020204" pitchFamily="34" charset="0"/>
              <a:buNone/>
            </a:pPr>
            <a:endParaRPr lang="en-US" sz="1600"/>
          </a:p>
        </p:txBody>
      </p:sp>
      <p:sp>
        <p:nvSpPr>
          <p:cNvPr id="3" name="TextBox 2">
            <a:extLst>
              <a:ext uri="{FF2B5EF4-FFF2-40B4-BE49-F238E27FC236}">
                <a16:creationId xmlns:a16="http://schemas.microsoft.com/office/drawing/2014/main" id="{D857FCA3-8ED1-6114-B407-B343DD702AC7}"/>
              </a:ext>
            </a:extLst>
          </p:cNvPr>
          <p:cNvSpPr txBox="1"/>
          <p:nvPr/>
        </p:nvSpPr>
        <p:spPr>
          <a:xfrm>
            <a:off x="8705335" y="4866501"/>
            <a:ext cx="361753" cy="276999"/>
          </a:xfrm>
          <a:prstGeom prst="rect">
            <a:avLst/>
          </a:prstGeom>
          <a:noFill/>
        </p:spPr>
        <p:txBody>
          <a:bodyPr wrap="square" rtlCol="0">
            <a:spAutoFit/>
          </a:bodyPr>
          <a:lstStyle/>
          <a:p>
            <a:r>
              <a:rPr lang="en-US" sz="1200"/>
              <a:t>25</a:t>
            </a:r>
          </a:p>
        </p:txBody>
      </p:sp>
    </p:spTree>
    <p:extLst>
      <p:ext uri="{BB962C8B-B14F-4D97-AF65-F5344CB8AC3E}">
        <p14:creationId xmlns:p14="http://schemas.microsoft.com/office/powerpoint/2010/main" val="2240567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Creating Art to Tell a Story</a:t>
            </a:r>
            <a:endParaRPr sz="2000"/>
          </a:p>
        </p:txBody>
      </p:sp>
      <p:sp>
        <p:nvSpPr>
          <p:cNvPr id="2" name="Google Shape;242;p38">
            <a:extLst>
              <a:ext uri="{FF2B5EF4-FFF2-40B4-BE49-F238E27FC236}">
                <a16:creationId xmlns:a16="http://schemas.microsoft.com/office/drawing/2014/main" id="{AB696EE1-9C5D-47A7-5E27-D49591EF5864}"/>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200">
                <a:solidFill>
                  <a:schemeClr val="dk1"/>
                </a:solidFill>
              </a:rPr>
              <a:t>Create your artist’s statement.</a:t>
            </a:r>
          </a:p>
          <a:p>
            <a:pPr marL="0" indent="0">
              <a:lnSpc>
                <a:spcPct val="115000"/>
              </a:lnSpc>
              <a:spcBef>
                <a:spcPts val="0"/>
              </a:spcBef>
              <a:buClr>
                <a:schemeClr val="dk1"/>
              </a:buClr>
              <a:buSzPts val="1100"/>
              <a:buFont typeface="Arial"/>
              <a:buNone/>
            </a:pPr>
            <a:r>
              <a:rPr lang="en-US" sz="2200">
                <a:solidFill>
                  <a:schemeClr val="dk1"/>
                </a:solidFill>
              </a:rPr>
              <a:t>Include details such as the following:</a:t>
            </a:r>
          </a:p>
          <a:p>
            <a:pPr marL="457200" indent="-368300">
              <a:lnSpc>
                <a:spcPct val="115000"/>
              </a:lnSpc>
              <a:spcBef>
                <a:spcPts val="0"/>
              </a:spcBef>
              <a:buClr>
                <a:schemeClr val="dk1"/>
              </a:buClr>
              <a:buSzPts val="2200"/>
              <a:buFont typeface="Arial" panose="020B0604020202020204" pitchFamily="34" charset="0"/>
              <a:buChar char="●"/>
            </a:pPr>
            <a:r>
              <a:rPr lang="en-US" sz="2200">
                <a:solidFill>
                  <a:schemeClr val="dk1"/>
                </a:solidFill>
              </a:rPr>
              <a:t>Name of Photographer</a:t>
            </a:r>
          </a:p>
          <a:p>
            <a:pPr marL="457200" indent="-368300">
              <a:lnSpc>
                <a:spcPct val="115000"/>
              </a:lnSpc>
              <a:spcBef>
                <a:spcPts val="0"/>
              </a:spcBef>
              <a:buClr>
                <a:schemeClr val="dk1"/>
              </a:buClr>
              <a:buSzPts val="2200"/>
              <a:buFont typeface="Arial" panose="020B0604020202020204" pitchFamily="34" charset="0"/>
              <a:buChar char="●"/>
            </a:pPr>
            <a:r>
              <a:rPr lang="en-US" sz="2200">
                <a:solidFill>
                  <a:schemeClr val="dk1"/>
                </a:solidFill>
              </a:rPr>
              <a:t>Type of photography: staged, candid, or enhanced</a:t>
            </a:r>
          </a:p>
          <a:p>
            <a:pPr marL="457200" indent="-368300">
              <a:lnSpc>
                <a:spcPct val="115000"/>
              </a:lnSpc>
              <a:spcBef>
                <a:spcPts val="0"/>
              </a:spcBef>
              <a:buClr>
                <a:schemeClr val="dk1"/>
              </a:buClr>
              <a:buSzPts val="2200"/>
              <a:buFont typeface="Arial" panose="020B0604020202020204" pitchFamily="34" charset="0"/>
              <a:buChar char="●"/>
            </a:pPr>
            <a:r>
              <a:rPr lang="en-US" sz="2200">
                <a:solidFill>
                  <a:schemeClr val="dk1"/>
                </a:solidFill>
              </a:rPr>
              <a:t>Description of subject</a:t>
            </a:r>
          </a:p>
          <a:p>
            <a:pPr marL="457200" indent="-368300">
              <a:lnSpc>
                <a:spcPct val="115000"/>
              </a:lnSpc>
              <a:spcBef>
                <a:spcPts val="0"/>
              </a:spcBef>
              <a:buClr>
                <a:schemeClr val="dk1"/>
              </a:buClr>
              <a:buSzPts val="2200"/>
              <a:buFont typeface="Arial" panose="020B0604020202020204" pitchFamily="34" charset="0"/>
              <a:buChar char="●"/>
            </a:pPr>
            <a:r>
              <a:rPr lang="en-US" sz="2200">
                <a:solidFill>
                  <a:schemeClr val="dk1"/>
                </a:solidFill>
              </a:rPr>
              <a:t>Story told in words</a:t>
            </a:r>
          </a:p>
          <a:p>
            <a:pPr marL="0" indent="0">
              <a:lnSpc>
                <a:spcPct val="115000"/>
              </a:lnSpc>
              <a:spcBef>
                <a:spcPts val="0"/>
              </a:spcBef>
              <a:buClr>
                <a:schemeClr val="dk1"/>
              </a:buClr>
              <a:buSzPts val="1100"/>
              <a:buFont typeface="Arial"/>
              <a:buNone/>
            </a:pPr>
            <a:endParaRPr lang="en-US" sz="2200">
              <a:solidFill>
                <a:schemeClr val="dk1"/>
              </a:solidFill>
            </a:endParaRPr>
          </a:p>
          <a:p>
            <a:pPr marL="0" indent="0">
              <a:lnSpc>
                <a:spcPct val="115000"/>
              </a:lnSpc>
              <a:spcBef>
                <a:spcPts val="0"/>
              </a:spcBef>
              <a:buClr>
                <a:schemeClr val="dk1"/>
              </a:buClr>
              <a:buSzPts val="1100"/>
              <a:buFont typeface="Arial"/>
              <a:buNone/>
            </a:pPr>
            <a:endParaRPr lang="en-US" sz="2200"/>
          </a:p>
        </p:txBody>
      </p:sp>
      <p:sp>
        <p:nvSpPr>
          <p:cNvPr id="3" name="TextBox 2">
            <a:extLst>
              <a:ext uri="{FF2B5EF4-FFF2-40B4-BE49-F238E27FC236}">
                <a16:creationId xmlns:a16="http://schemas.microsoft.com/office/drawing/2014/main" id="{85CCC33A-A8F3-651B-E2DA-D103286E86AB}"/>
              </a:ext>
            </a:extLst>
          </p:cNvPr>
          <p:cNvSpPr txBox="1"/>
          <p:nvPr/>
        </p:nvSpPr>
        <p:spPr>
          <a:xfrm>
            <a:off x="8705335" y="4866501"/>
            <a:ext cx="361753" cy="276999"/>
          </a:xfrm>
          <a:prstGeom prst="rect">
            <a:avLst/>
          </a:prstGeom>
          <a:noFill/>
        </p:spPr>
        <p:txBody>
          <a:bodyPr wrap="square" rtlCol="0">
            <a:spAutoFit/>
          </a:bodyPr>
          <a:lstStyle/>
          <a:p>
            <a:r>
              <a:rPr lang="en-US" sz="1200"/>
              <a:t>26</a:t>
            </a:r>
          </a:p>
        </p:txBody>
      </p:sp>
    </p:spTree>
    <p:extLst>
      <p:ext uri="{BB962C8B-B14F-4D97-AF65-F5344CB8AC3E}">
        <p14:creationId xmlns:p14="http://schemas.microsoft.com/office/powerpoint/2010/main" val="3500340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Class Art Gallery</a:t>
            </a:r>
            <a:endParaRPr sz="2000"/>
          </a:p>
        </p:txBody>
      </p:sp>
      <p:sp>
        <p:nvSpPr>
          <p:cNvPr id="2" name="Google Shape;248;p39">
            <a:extLst>
              <a:ext uri="{FF2B5EF4-FFF2-40B4-BE49-F238E27FC236}">
                <a16:creationId xmlns:a16="http://schemas.microsoft.com/office/drawing/2014/main" id="{2816BB8F-2D0C-6F89-AD5E-EDC07505E7B4}"/>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a:solidFill>
                  <a:schemeClr val="dk1"/>
                </a:solidFill>
              </a:rPr>
              <a:t>The gallery is now open. </a:t>
            </a:r>
          </a:p>
          <a:p>
            <a:pPr marL="0" indent="0">
              <a:lnSpc>
                <a:spcPct val="115000"/>
              </a:lnSpc>
              <a:spcBef>
                <a:spcPts val="0"/>
              </a:spcBef>
              <a:buFont typeface="Arial" panose="020B0604020202020204" pitchFamily="34" charset="0"/>
              <a:buNone/>
            </a:pPr>
            <a:r>
              <a:rPr lang="en-US">
                <a:solidFill>
                  <a:schemeClr val="dk1"/>
                </a:solidFill>
              </a:rPr>
              <a:t>Visit projects and ask each other questions. </a:t>
            </a:r>
          </a:p>
          <a:p>
            <a:pPr marL="0" indent="0">
              <a:lnSpc>
                <a:spcPct val="115000"/>
              </a:lnSpc>
              <a:spcBef>
                <a:spcPts val="0"/>
              </a:spcBef>
              <a:buClr>
                <a:schemeClr val="dk1"/>
              </a:buClr>
              <a:buSzPts val="1100"/>
              <a:buFont typeface="Arial"/>
              <a:buNone/>
            </a:pPr>
            <a:endParaRPr lang="en-US"/>
          </a:p>
        </p:txBody>
      </p:sp>
      <p:pic>
        <p:nvPicPr>
          <p:cNvPr id="3" name="Google Shape;249;p39">
            <a:extLst>
              <a:ext uri="{FF2B5EF4-FFF2-40B4-BE49-F238E27FC236}">
                <a16:creationId xmlns:a16="http://schemas.microsoft.com/office/drawing/2014/main" id="{D6F9905A-8ADE-4081-E5DB-3D49DE211DFA}"/>
              </a:ext>
            </a:extLst>
          </p:cNvPr>
          <p:cNvPicPr preferRelativeResize="0"/>
          <p:nvPr/>
        </p:nvPicPr>
        <p:blipFill>
          <a:blip r:embed="rId3">
            <a:alphaModFix/>
          </a:blip>
          <a:stretch>
            <a:fillRect/>
          </a:stretch>
        </p:blipFill>
        <p:spPr>
          <a:xfrm>
            <a:off x="2122013" y="2267465"/>
            <a:ext cx="4899973" cy="2615024"/>
          </a:xfrm>
          <a:prstGeom prst="rect">
            <a:avLst/>
          </a:prstGeom>
          <a:noFill/>
          <a:ln>
            <a:noFill/>
          </a:ln>
        </p:spPr>
      </p:pic>
      <p:sp>
        <p:nvSpPr>
          <p:cNvPr id="4" name="TextBox 3">
            <a:extLst>
              <a:ext uri="{FF2B5EF4-FFF2-40B4-BE49-F238E27FC236}">
                <a16:creationId xmlns:a16="http://schemas.microsoft.com/office/drawing/2014/main" id="{0697DBAC-98A9-89EE-C4FC-82945C9B9338}"/>
              </a:ext>
            </a:extLst>
          </p:cNvPr>
          <p:cNvSpPr txBox="1"/>
          <p:nvPr/>
        </p:nvSpPr>
        <p:spPr>
          <a:xfrm>
            <a:off x="8705335" y="4866501"/>
            <a:ext cx="361753" cy="276999"/>
          </a:xfrm>
          <a:prstGeom prst="rect">
            <a:avLst/>
          </a:prstGeom>
          <a:noFill/>
        </p:spPr>
        <p:txBody>
          <a:bodyPr wrap="square" rtlCol="0">
            <a:spAutoFit/>
          </a:bodyPr>
          <a:lstStyle/>
          <a:p>
            <a:r>
              <a:rPr lang="en-US" sz="1200"/>
              <a:t>27</a:t>
            </a:r>
          </a:p>
        </p:txBody>
      </p:sp>
    </p:spTree>
    <p:extLst>
      <p:ext uri="{BB962C8B-B14F-4D97-AF65-F5344CB8AC3E}">
        <p14:creationId xmlns:p14="http://schemas.microsoft.com/office/powerpoint/2010/main" val="1882559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Reflection</a:t>
            </a:r>
            <a:endParaRPr sz="2000"/>
          </a:p>
        </p:txBody>
      </p:sp>
      <p:sp>
        <p:nvSpPr>
          <p:cNvPr id="2" name="Google Shape;256;p40">
            <a:extLst>
              <a:ext uri="{FF2B5EF4-FFF2-40B4-BE49-F238E27FC236}">
                <a16:creationId xmlns:a16="http://schemas.microsoft.com/office/drawing/2014/main" id="{D81DD523-32E8-C767-2730-D15375C0B26D}"/>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is your work like Cara Romero’s? How is it different?</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Did you use props and/or clothing to help tell your story? If so, what did you use and why?</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Did you include any traditional and/or modern elements in the photos? If so, what did you use and why?</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did you learn about yourself by telling the story in images? What parts of being a photographer did you like?</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 What did you learn about your classmates by experiencing their stories? Whose art captivated you? </a:t>
            </a:r>
            <a:endParaRPr lang="en-US"/>
          </a:p>
        </p:txBody>
      </p:sp>
      <p:sp>
        <p:nvSpPr>
          <p:cNvPr id="3" name="TextBox 2">
            <a:extLst>
              <a:ext uri="{FF2B5EF4-FFF2-40B4-BE49-F238E27FC236}">
                <a16:creationId xmlns:a16="http://schemas.microsoft.com/office/drawing/2014/main" id="{A99E4D84-649D-AEEE-454F-C3EF81969094}"/>
              </a:ext>
            </a:extLst>
          </p:cNvPr>
          <p:cNvSpPr txBox="1"/>
          <p:nvPr/>
        </p:nvSpPr>
        <p:spPr>
          <a:xfrm>
            <a:off x="8705335" y="4866501"/>
            <a:ext cx="361753" cy="276999"/>
          </a:xfrm>
          <a:prstGeom prst="rect">
            <a:avLst/>
          </a:prstGeom>
          <a:noFill/>
        </p:spPr>
        <p:txBody>
          <a:bodyPr wrap="square" rtlCol="0">
            <a:spAutoFit/>
          </a:bodyPr>
          <a:lstStyle/>
          <a:p>
            <a:r>
              <a:rPr lang="en-US" sz="1200"/>
              <a:t>28</a:t>
            </a:r>
          </a:p>
        </p:txBody>
      </p:sp>
    </p:spTree>
    <p:extLst>
      <p:ext uri="{BB962C8B-B14F-4D97-AF65-F5344CB8AC3E}">
        <p14:creationId xmlns:p14="http://schemas.microsoft.com/office/powerpoint/2010/main" val="3390839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Assessment: Interpreting Art</a:t>
            </a:r>
            <a:endParaRPr sz="2000"/>
          </a:p>
        </p:txBody>
      </p:sp>
      <p:sp>
        <p:nvSpPr>
          <p:cNvPr id="2" name="Google Shape;262;p41">
            <a:extLst>
              <a:ext uri="{FF2B5EF4-FFF2-40B4-BE49-F238E27FC236}">
                <a16:creationId xmlns:a16="http://schemas.microsoft.com/office/drawing/2014/main" id="{C85F128A-344A-5F03-077E-D26E4ACE842F}"/>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chemeClr val="dk1"/>
                </a:solidFill>
              </a:rPr>
              <a:t>Complete the assessment independently. </a:t>
            </a:r>
          </a:p>
          <a:p>
            <a:pPr marL="0" indent="0">
              <a:lnSpc>
                <a:spcPct val="115000"/>
              </a:lnSpc>
              <a:spcBef>
                <a:spcPts val="0"/>
              </a:spcBef>
              <a:buClr>
                <a:schemeClr val="dk1"/>
              </a:buClr>
              <a:buSzPts val="1100"/>
              <a:buFont typeface="Arial"/>
              <a:buNone/>
            </a:pPr>
            <a:endParaRPr lang="en-US">
              <a:solidFill>
                <a:schemeClr val="dk1"/>
              </a:solidFill>
            </a:endParaRPr>
          </a:p>
          <a:p>
            <a:pPr marL="0" indent="0">
              <a:lnSpc>
                <a:spcPct val="115000"/>
              </a:lnSpc>
              <a:spcBef>
                <a:spcPts val="0"/>
              </a:spcBef>
              <a:buFont typeface="Arial" panose="020B0604020202020204" pitchFamily="34" charset="0"/>
              <a:buNone/>
            </a:pPr>
            <a:r>
              <a:rPr lang="en-US">
                <a:solidFill>
                  <a:schemeClr val="dk1"/>
                </a:solidFill>
              </a:rPr>
              <a:t>Look at the seven images of skateboarders. </a:t>
            </a:r>
          </a:p>
          <a:p>
            <a:pPr marL="0" indent="0">
              <a:lnSpc>
                <a:spcPct val="115000"/>
              </a:lnSpc>
              <a:spcBef>
                <a:spcPts val="1000"/>
              </a:spcBef>
              <a:buFont typeface="Arial" panose="020B0604020202020204" pitchFamily="34" charset="0"/>
              <a:buNone/>
            </a:pPr>
            <a:r>
              <a:rPr lang="en-US">
                <a:solidFill>
                  <a:schemeClr val="dk1"/>
                </a:solidFill>
              </a:rPr>
              <a:t>Think about the images from the photographer’s perspective. Which pictures do you think are staged, which ones seem to be candid shots, and which ones appear to be enhanced using technology after the photos were taken? </a:t>
            </a:r>
          </a:p>
          <a:p>
            <a:pPr marL="0" indent="0">
              <a:lnSpc>
                <a:spcPct val="115000"/>
              </a:lnSpc>
              <a:spcBef>
                <a:spcPts val="1000"/>
              </a:spcBef>
              <a:buClr>
                <a:schemeClr val="dk1"/>
              </a:buClr>
              <a:buSzPts val="1100"/>
              <a:buFont typeface="Arial"/>
              <a:buNone/>
            </a:pPr>
            <a:r>
              <a:rPr lang="en-US">
                <a:solidFill>
                  <a:schemeClr val="dk1"/>
                </a:solidFill>
              </a:rPr>
              <a:t>How can you tell? What makes you think they are staged, candid, and/or enhanced?  </a:t>
            </a:r>
          </a:p>
          <a:p>
            <a:pPr marL="0" indent="0">
              <a:lnSpc>
                <a:spcPct val="100000"/>
              </a:lnSpc>
              <a:spcBef>
                <a:spcPts val="1000"/>
              </a:spcBef>
              <a:buClr>
                <a:schemeClr val="dk1"/>
              </a:buClr>
              <a:buSzPts val="1100"/>
              <a:buFont typeface="Arial"/>
              <a:buNone/>
            </a:pPr>
            <a:endParaRPr lang="en-US" sz="1100">
              <a:solidFill>
                <a:schemeClr val="dk1"/>
              </a:solidFill>
            </a:endParaRPr>
          </a:p>
          <a:p>
            <a:pPr marL="0" indent="0">
              <a:spcBef>
                <a:spcPts val="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5B10B231-6265-DAF2-7067-507A606FE9B2}"/>
              </a:ext>
            </a:extLst>
          </p:cNvPr>
          <p:cNvSpPr txBox="1"/>
          <p:nvPr/>
        </p:nvSpPr>
        <p:spPr>
          <a:xfrm>
            <a:off x="8705335" y="4866501"/>
            <a:ext cx="361753" cy="276999"/>
          </a:xfrm>
          <a:prstGeom prst="rect">
            <a:avLst/>
          </a:prstGeom>
          <a:noFill/>
        </p:spPr>
        <p:txBody>
          <a:bodyPr wrap="square" rtlCol="0">
            <a:spAutoFit/>
          </a:bodyPr>
          <a:lstStyle/>
          <a:p>
            <a:r>
              <a:rPr lang="en-US" sz="1200"/>
              <a:t>29</a:t>
            </a:r>
          </a:p>
        </p:txBody>
      </p:sp>
    </p:spTree>
    <p:extLst>
      <p:ext uri="{BB962C8B-B14F-4D97-AF65-F5344CB8AC3E}">
        <p14:creationId xmlns:p14="http://schemas.microsoft.com/office/powerpoint/2010/main" val="1298048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sz="quarter" idx="12"/>
          </p:nvPr>
        </p:nvSpPr>
        <p:spPr>
          <a:xfrm>
            <a:off x="830613" y="3626179"/>
            <a:ext cx="7192690" cy="1462345"/>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Char char="●"/>
            </a:pPr>
            <a:r>
              <a:rPr lang="en">
                <a:solidFill>
                  <a:schemeClr val="dk1"/>
                </a:solidFill>
              </a:rPr>
              <a:t>What did you find interesting? What did you notice? What do you wonder? </a:t>
            </a:r>
            <a:endParaRPr>
              <a:solidFill>
                <a:schemeClr val="dk1"/>
              </a:solidFill>
            </a:endParaRPr>
          </a:p>
          <a:p>
            <a:pPr marL="457200" lvl="0" indent="-342900" algn="l" rtl="0">
              <a:lnSpc>
                <a:spcPct val="115000"/>
              </a:lnSpc>
              <a:spcBef>
                <a:spcPts val="0"/>
              </a:spcBef>
              <a:spcAft>
                <a:spcPts val="0"/>
              </a:spcAft>
              <a:buClr>
                <a:schemeClr val="dk1"/>
              </a:buClr>
              <a:buSzPts val="1800"/>
              <a:buChar char="●"/>
            </a:pPr>
            <a:r>
              <a:rPr lang="en">
                <a:solidFill>
                  <a:schemeClr val="dk1"/>
                </a:solidFill>
              </a:rPr>
              <a:t>If you could meet Cara, what would you want to ask her?</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How does Cara’s identity influence her art?</a:t>
            </a:r>
            <a:endParaRPr>
              <a:solidFill>
                <a:schemeClr val="dk1"/>
              </a:solidFill>
            </a:endParaRPr>
          </a:p>
        </p:txBody>
      </p:sp>
      <p:sp>
        <p:nvSpPr>
          <p:cNvPr id="67" name="Google Shape;67;p15"/>
          <p:cNvSpPr txBox="1">
            <a:spLocks noGrp="1"/>
          </p:cNvSpPr>
          <p:nvPr>
            <p:ph type="title"/>
          </p:nvPr>
        </p:nvSpPr>
        <p:spPr>
          <a:xfrm>
            <a:off x="1043617"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a:t>Chemehuevi Native American photographer Cara Romero</a:t>
            </a:r>
            <a:endParaRPr sz="2000"/>
          </a:p>
        </p:txBody>
      </p:sp>
      <p:pic>
        <p:nvPicPr>
          <p:cNvPr id="69" name="Google Shape;69;p15" title="CIA_IDENTITY_CARA_PBS.mp4">
            <a:hlinkClick r:id="rId3"/>
          </p:cNvPr>
          <p:cNvPicPr preferRelativeResize="0"/>
          <p:nvPr/>
        </p:nvPicPr>
        <p:blipFill>
          <a:blip r:embed="rId4">
            <a:alphaModFix/>
          </a:blip>
          <a:stretch>
            <a:fillRect/>
          </a:stretch>
        </p:blipFill>
        <p:spPr>
          <a:xfrm>
            <a:off x="2179227" y="1176432"/>
            <a:ext cx="4268437" cy="2392882"/>
          </a:xfrm>
          <a:prstGeom prst="rect">
            <a:avLst/>
          </a:prstGeom>
          <a:noFill/>
          <a:ln>
            <a:noFill/>
          </a:ln>
        </p:spPr>
      </p:pic>
      <p:sp>
        <p:nvSpPr>
          <p:cNvPr id="2" name="TextBox 1">
            <a:extLst>
              <a:ext uri="{FF2B5EF4-FFF2-40B4-BE49-F238E27FC236}">
                <a16:creationId xmlns:a16="http://schemas.microsoft.com/office/drawing/2014/main" id="{DEB075DE-2BD4-A0EE-99CE-8E36678DD201}"/>
              </a:ext>
            </a:extLst>
          </p:cNvPr>
          <p:cNvSpPr txBox="1"/>
          <p:nvPr/>
        </p:nvSpPr>
        <p:spPr>
          <a:xfrm>
            <a:off x="8768678" y="4866501"/>
            <a:ext cx="298410" cy="276999"/>
          </a:xfrm>
          <a:prstGeom prst="rect">
            <a:avLst/>
          </a:prstGeom>
          <a:noFill/>
        </p:spPr>
        <p:txBody>
          <a:bodyPr wrap="square" rtlCol="0">
            <a:spAutoFit/>
          </a:bodyPr>
          <a:lstStyle/>
          <a:p>
            <a:r>
              <a:rPr lang="en-US" sz="1200"/>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Assessment: Interpreting Art</a:t>
            </a:r>
            <a:endParaRPr sz="2000"/>
          </a:p>
        </p:txBody>
      </p:sp>
      <p:grpSp>
        <p:nvGrpSpPr>
          <p:cNvPr id="2" name="Group 1">
            <a:extLst>
              <a:ext uri="{FF2B5EF4-FFF2-40B4-BE49-F238E27FC236}">
                <a16:creationId xmlns:a16="http://schemas.microsoft.com/office/drawing/2014/main" id="{D6EE312E-EE96-1BC2-DED7-09EFC72F390C}"/>
              </a:ext>
            </a:extLst>
          </p:cNvPr>
          <p:cNvGrpSpPr/>
          <p:nvPr/>
        </p:nvGrpSpPr>
        <p:grpSpPr>
          <a:xfrm>
            <a:off x="314355" y="1088960"/>
            <a:ext cx="8515290" cy="3745655"/>
            <a:chOff x="1881125" y="2571750"/>
            <a:chExt cx="5381750" cy="2367292"/>
          </a:xfrm>
        </p:grpSpPr>
        <p:pic>
          <p:nvPicPr>
            <p:cNvPr id="3" name="Google Shape;269;p42" descr="Girl wearing a backpack riding a skateboard in the street" title="Girl skateboarding">
              <a:extLst>
                <a:ext uri="{FF2B5EF4-FFF2-40B4-BE49-F238E27FC236}">
                  <a16:creationId xmlns:a16="http://schemas.microsoft.com/office/drawing/2014/main" id="{9090389B-F68C-982B-BB4C-364207FFBCCA}"/>
                </a:ext>
              </a:extLst>
            </p:cNvPr>
            <p:cNvPicPr preferRelativeResize="0"/>
            <p:nvPr/>
          </p:nvPicPr>
          <p:blipFill>
            <a:blip r:embed="rId3">
              <a:alphaModFix/>
            </a:blip>
            <a:stretch>
              <a:fillRect/>
            </a:stretch>
          </p:blipFill>
          <p:spPr>
            <a:xfrm>
              <a:off x="1881125" y="2571750"/>
              <a:ext cx="755250" cy="1132875"/>
            </a:xfrm>
            <a:prstGeom prst="rect">
              <a:avLst/>
            </a:prstGeom>
            <a:noFill/>
            <a:ln>
              <a:noFill/>
            </a:ln>
          </p:spPr>
        </p:pic>
        <p:pic>
          <p:nvPicPr>
            <p:cNvPr id="4" name="Google Shape;270;p42" descr="Skateboarder doing a trick, image shows eight pictures of stages of the trick" title="Skateboarder doing a trick">
              <a:extLst>
                <a:ext uri="{FF2B5EF4-FFF2-40B4-BE49-F238E27FC236}">
                  <a16:creationId xmlns:a16="http://schemas.microsoft.com/office/drawing/2014/main" id="{44EC6638-8351-DDB0-7A3B-A9880BB5ABA1}"/>
                </a:ext>
              </a:extLst>
            </p:cNvPr>
            <p:cNvPicPr preferRelativeResize="0"/>
            <p:nvPr/>
          </p:nvPicPr>
          <p:blipFill>
            <a:blip r:embed="rId4">
              <a:alphaModFix/>
            </a:blip>
            <a:stretch>
              <a:fillRect/>
            </a:stretch>
          </p:blipFill>
          <p:spPr>
            <a:xfrm>
              <a:off x="2723350" y="2571750"/>
              <a:ext cx="2026509" cy="1132875"/>
            </a:xfrm>
            <a:prstGeom prst="rect">
              <a:avLst/>
            </a:prstGeom>
            <a:noFill/>
            <a:ln>
              <a:noFill/>
            </a:ln>
          </p:spPr>
        </p:pic>
        <p:pic>
          <p:nvPicPr>
            <p:cNvPr id="5" name="Google Shape;271;p42" descr="Skateboarder doing a trick, purple, blue, and orange chalk powder exploding under him" title="Skateboarder doing a trick">
              <a:extLst>
                <a:ext uri="{FF2B5EF4-FFF2-40B4-BE49-F238E27FC236}">
                  <a16:creationId xmlns:a16="http://schemas.microsoft.com/office/drawing/2014/main" id="{93CF05AE-9B57-83B1-17E5-BB8422F7DD41}"/>
                </a:ext>
              </a:extLst>
            </p:cNvPr>
            <p:cNvPicPr preferRelativeResize="0"/>
            <p:nvPr/>
          </p:nvPicPr>
          <p:blipFill>
            <a:blip r:embed="rId5">
              <a:alphaModFix/>
            </a:blip>
            <a:stretch>
              <a:fillRect/>
            </a:stretch>
          </p:blipFill>
          <p:spPr>
            <a:xfrm>
              <a:off x="4836825" y="2571750"/>
              <a:ext cx="755250" cy="1132875"/>
            </a:xfrm>
            <a:prstGeom prst="rect">
              <a:avLst/>
            </a:prstGeom>
            <a:noFill/>
            <a:ln>
              <a:noFill/>
            </a:ln>
          </p:spPr>
        </p:pic>
        <p:pic>
          <p:nvPicPr>
            <p:cNvPr id="6" name="Google Shape;272;p42" descr="Young male skateboarder wearing a backpack and skating down the street" title="Young male skateboarder ">
              <a:extLst>
                <a:ext uri="{FF2B5EF4-FFF2-40B4-BE49-F238E27FC236}">
                  <a16:creationId xmlns:a16="http://schemas.microsoft.com/office/drawing/2014/main" id="{22FA8511-DC54-18B5-ADE1-C3C76BAF1483}"/>
                </a:ext>
              </a:extLst>
            </p:cNvPr>
            <p:cNvPicPr preferRelativeResize="0"/>
            <p:nvPr/>
          </p:nvPicPr>
          <p:blipFill>
            <a:blip r:embed="rId6">
              <a:alphaModFix/>
            </a:blip>
            <a:stretch>
              <a:fillRect/>
            </a:stretch>
          </p:blipFill>
          <p:spPr>
            <a:xfrm>
              <a:off x="5679050" y="2571750"/>
              <a:ext cx="1583825" cy="1132875"/>
            </a:xfrm>
            <a:prstGeom prst="rect">
              <a:avLst/>
            </a:prstGeom>
            <a:noFill/>
            <a:ln>
              <a:noFill/>
            </a:ln>
          </p:spPr>
        </p:pic>
        <p:pic>
          <p:nvPicPr>
            <p:cNvPr id="7" name="Google Shape;273;p42" descr="Skateboarder doing a trick at a skatepark" title="Skateboarder doing a trick ">
              <a:extLst>
                <a:ext uri="{FF2B5EF4-FFF2-40B4-BE49-F238E27FC236}">
                  <a16:creationId xmlns:a16="http://schemas.microsoft.com/office/drawing/2014/main" id="{236CB70B-EE94-406A-133D-F2ACF1E4289A}"/>
                </a:ext>
              </a:extLst>
            </p:cNvPr>
            <p:cNvPicPr preferRelativeResize="0"/>
            <p:nvPr/>
          </p:nvPicPr>
          <p:blipFill>
            <a:blip r:embed="rId7">
              <a:alphaModFix/>
            </a:blip>
            <a:stretch>
              <a:fillRect/>
            </a:stretch>
          </p:blipFill>
          <p:spPr>
            <a:xfrm>
              <a:off x="1909350" y="3806163"/>
              <a:ext cx="1699312" cy="1132875"/>
            </a:xfrm>
            <a:prstGeom prst="rect">
              <a:avLst/>
            </a:prstGeom>
            <a:noFill/>
            <a:ln>
              <a:noFill/>
            </a:ln>
          </p:spPr>
        </p:pic>
        <p:pic>
          <p:nvPicPr>
            <p:cNvPr id="8" name="Google Shape;274;p42" descr="Skateboarder doing a trick, on top of a cell phone" title="Skateboarder doing a trick">
              <a:extLst>
                <a:ext uri="{FF2B5EF4-FFF2-40B4-BE49-F238E27FC236}">
                  <a16:creationId xmlns:a16="http://schemas.microsoft.com/office/drawing/2014/main" id="{72566F4C-BEC3-E75D-4495-5322BB9E5FE3}"/>
                </a:ext>
              </a:extLst>
            </p:cNvPr>
            <p:cNvPicPr preferRelativeResize="0"/>
            <p:nvPr/>
          </p:nvPicPr>
          <p:blipFill>
            <a:blip r:embed="rId8">
              <a:alphaModFix/>
            </a:blip>
            <a:stretch>
              <a:fillRect/>
            </a:stretch>
          </p:blipFill>
          <p:spPr>
            <a:xfrm>
              <a:off x="3722350" y="3806175"/>
              <a:ext cx="1699300" cy="1132858"/>
            </a:xfrm>
            <a:prstGeom prst="rect">
              <a:avLst/>
            </a:prstGeom>
            <a:noFill/>
            <a:ln>
              <a:noFill/>
            </a:ln>
          </p:spPr>
        </p:pic>
        <p:pic>
          <p:nvPicPr>
            <p:cNvPr id="9" name="Google Shape;275;p42" descr="Dog standing on a skateboard" title="Dog standing on a skateboard">
              <a:extLst>
                <a:ext uri="{FF2B5EF4-FFF2-40B4-BE49-F238E27FC236}">
                  <a16:creationId xmlns:a16="http://schemas.microsoft.com/office/drawing/2014/main" id="{9A39BDFC-4C72-0CFB-86A5-354184741967}"/>
                </a:ext>
              </a:extLst>
            </p:cNvPr>
            <p:cNvPicPr preferRelativeResize="0"/>
            <p:nvPr/>
          </p:nvPicPr>
          <p:blipFill>
            <a:blip r:embed="rId9">
              <a:alphaModFix/>
            </a:blip>
            <a:stretch>
              <a:fillRect/>
            </a:stretch>
          </p:blipFill>
          <p:spPr>
            <a:xfrm>
              <a:off x="5535350" y="3806175"/>
              <a:ext cx="1699300" cy="1132867"/>
            </a:xfrm>
            <a:prstGeom prst="rect">
              <a:avLst/>
            </a:prstGeom>
            <a:noFill/>
            <a:ln>
              <a:noFill/>
            </a:ln>
          </p:spPr>
        </p:pic>
      </p:grpSp>
      <p:sp>
        <p:nvSpPr>
          <p:cNvPr id="10" name="TextBox 9">
            <a:extLst>
              <a:ext uri="{FF2B5EF4-FFF2-40B4-BE49-F238E27FC236}">
                <a16:creationId xmlns:a16="http://schemas.microsoft.com/office/drawing/2014/main" id="{C2E16CAE-F9B7-F651-06D1-D664E54A28AF}"/>
              </a:ext>
            </a:extLst>
          </p:cNvPr>
          <p:cNvSpPr txBox="1"/>
          <p:nvPr/>
        </p:nvSpPr>
        <p:spPr>
          <a:xfrm>
            <a:off x="8705335" y="4866501"/>
            <a:ext cx="361753" cy="276999"/>
          </a:xfrm>
          <a:prstGeom prst="rect">
            <a:avLst/>
          </a:prstGeom>
          <a:noFill/>
        </p:spPr>
        <p:txBody>
          <a:bodyPr wrap="square" rtlCol="0">
            <a:spAutoFit/>
          </a:bodyPr>
          <a:lstStyle/>
          <a:p>
            <a:r>
              <a:rPr lang="en-US" sz="1200"/>
              <a:t>30</a:t>
            </a:r>
          </a:p>
        </p:txBody>
      </p:sp>
    </p:spTree>
    <p:extLst>
      <p:ext uri="{BB962C8B-B14F-4D97-AF65-F5344CB8AC3E}">
        <p14:creationId xmlns:p14="http://schemas.microsoft.com/office/powerpoint/2010/main" val="54996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Interpreting Art- Assessment</a:t>
            </a:r>
            <a:endParaRPr sz="2000"/>
          </a:p>
        </p:txBody>
      </p:sp>
      <p:sp>
        <p:nvSpPr>
          <p:cNvPr id="2" name="Google Shape;268;p42">
            <a:extLst>
              <a:ext uri="{FF2B5EF4-FFF2-40B4-BE49-F238E27FC236}">
                <a16:creationId xmlns:a16="http://schemas.microsoft.com/office/drawing/2014/main" id="{34779FD0-C2E9-1D45-788C-7CD7C0E078B3}"/>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US">
                <a:solidFill>
                  <a:schemeClr val="dk1"/>
                </a:solidFill>
              </a:rPr>
              <a:t>Whole class discussion.</a:t>
            </a:r>
          </a:p>
          <a:p>
            <a:pPr marL="0" indent="0">
              <a:lnSpc>
                <a:spcPct val="100000"/>
              </a:lnSpc>
              <a:spcBef>
                <a:spcPts val="0"/>
              </a:spcBef>
              <a:buFont typeface="Arial" panose="020B0604020202020204" pitchFamily="34" charset="0"/>
              <a:buNone/>
            </a:pPr>
            <a:endParaRPr lang="en-US">
              <a:solidFill>
                <a:schemeClr val="dk1"/>
              </a:solidFill>
            </a:endParaRPr>
          </a:p>
          <a:p>
            <a:pPr marL="0" indent="0">
              <a:lnSpc>
                <a:spcPct val="100000"/>
              </a:lnSpc>
              <a:spcBef>
                <a:spcPts val="0"/>
              </a:spcBef>
              <a:buFont typeface="Arial" panose="020B0604020202020204" pitchFamily="34" charset="0"/>
              <a:buNone/>
            </a:pPr>
            <a:r>
              <a:rPr lang="en-US">
                <a:solidFill>
                  <a:schemeClr val="dk1"/>
                </a:solidFill>
              </a:rPr>
              <a:t>Share your responses. Highlight the evidence you used to determine whether the image is staged, candid, or enhanced. </a:t>
            </a:r>
          </a:p>
          <a:p>
            <a:pPr marL="0" indent="0">
              <a:lnSpc>
                <a:spcPct val="100000"/>
              </a:lnSpc>
              <a:spcBef>
                <a:spcPts val="0"/>
              </a:spcBef>
              <a:buClr>
                <a:schemeClr val="dk1"/>
              </a:buClr>
              <a:buSzPts val="1100"/>
              <a:buFont typeface="Arial"/>
              <a:buNone/>
            </a:pPr>
            <a:endParaRPr lang="en-US">
              <a:solidFill>
                <a:schemeClr val="dk1"/>
              </a:solidFill>
            </a:endParaRPr>
          </a:p>
        </p:txBody>
      </p:sp>
      <p:grpSp>
        <p:nvGrpSpPr>
          <p:cNvPr id="3" name="Group 2">
            <a:extLst>
              <a:ext uri="{FF2B5EF4-FFF2-40B4-BE49-F238E27FC236}">
                <a16:creationId xmlns:a16="http://schemas.microsoft.com/office/drawing/2014/main" id="{203C04B8-8887-39A9-A968-00B532A9457B}"/>
              </a:ext>
            </a:extLst>
          </p:cNvPr>
          <p:cNvGrpSpPr/>
          <p:nvPr/>
        </p:nvGrpSpPr>
        <p:grpSpPr>
          <a:xfrm>
            <a:off x="1843875" y="2669059"/>
            <a:ext cx="5456249" cy="2214983"/>
            <a:chOff x="1881125" y="2571750"/>
            <a:chExt cx="5381750" cy="2367292"/>
          </a:xfrm>
        </p:grpSpPr>
        <p:pic>
          <p:nvPicPr>
            <p:cNvPr id="4" name="Google Shape;269;p42" descr="Girl wearing a backpack riding a skateboard in the street" title="Girl skateboarding">
              <a:extLst>
                <a:ext uri="{FF2B5EF4-FFF2-40B4-BE49-F238E27FC236}">
                  <a16:creationId xmlns:a16="http://schemas.microsoft.com/office/drawing/2014/main" id="{DBB6C636-B389-BFB6-6AF6-501256024B3F}"/>
                </a:ext>
              </a:extLst>
            </p:cNvPr>
            <p:cNvPicPr preferRelativeResize="0"/>
            <p:nvPr/>
          </p:nvPicPr>
          <p:blipFill>
            <a:blip r:embed="rId3">
              <a:alphaModFix/>
            </a:blip>
            <a:stretch>
              <a:fillRect/>
            </a:stretch>
          </p:blipFill>
          <p:spPr>
            <a:xfrm>
              <a:off x="1881125" y="2571750"/>
              <a:ext cx="755250" cy="1132875"/>
            </a:xfrm>
            <a:prstGeom prst="rect">
              <a:avLst/>
            </a:prstGeom>
            <a:noFill/>
            <a:ln>
              <a:noFill/>
            </a:ln>
          </p:spPr>
        </p:pic>
        <p:pic>
          <p:nvPicPr>
            <p:cNvPr id="5" name="Google Shape;270;p42" descr="Skateboarder doing a trick, image shows eight pictures of stages of the trick" title="Skateboarder doing a trick">
              <a:extLst>
                <a:ext uri="{FF2B5EF4-FFF2-40B4-BE49-F238E27FC236}">
                  <a16:creationId xmlns:a16="http://schemas.microsoft.com/office/drawing/2014/main" id="{F5E6E5AE-48E5-4846-10DA-46F30065A174}"/>
                </a:ext>
              </a:extLst>
            </p:cNvPr>
            <p:cNvPicPr preferRelativeResize="0"/>
            <p:nvPr/>
          </p:nvPicPr>
          <p:blipFill>
            <a:blip r:embed="rId4">
              <a:alphaModFix/>
            </a:blip>
            <a:stretch>
              <a:fillRect/>
            </a:stretch>
          </p:blipFill>
          <p:spPr>
            <a:xfrm>
              <a:off x="2723350" y="2571750"/>
              <a:ext cx="2026509" cy="1132875"/>
            </a:xfrm>
            <a:prstGeom prst="rect">
              <a:avLst/>
            </a:prstGeom>
            <a:noFill/>
            <a:ln>
              <a:noFill/>
            </a:ln>
          </p:spPr>
        </p:pic>
        <p:pic>
          <p:nvPicPr>
            <p:cNvPr id="6" name="Google Shape;271;p42" descr="Skateboarder doing a trick, purple, blue, and orange chalk powder exploding under him" title="Skateboarder doing a trick">
              <a:extLst>
                <a:ext uri="{FF2B5EF4-FFF2-40B4-BE49-F238E27FC236}">
                  <a16:creationId xmlns:a16="http://schemas.microsoft.com/office/drawing/2014/main" id="{6A1FC36A-A2B2-4052-D343-70F8C8047FB2}"/>
                </a:ext>
              </a:extLst>
            </p:cNvPr>
            <p:cNvPicPr preferRelativeResize="0"/>
            <p:nvPr/>
          </p:nvPicPr>
          <p:blipFill>
            <a:blip r:embed="rId5">
              <a:alphaModFix/>
            </a:blip>
            <a:stretch>
              <a:fillRect/>
            </a:stretch>
          </p:blipFill>
          <p:spPr>
            <a:xfrm>
              <a:off x="4836825" y="2571750"/>
              <a:ext cx="755250" cy="1132875"/>
            </a:xfrm>
            <a:prstGeom prst="rect">
              <a:avLst/>
            </a:prstGeom>
            <a:noFill/>
            <a:ln>
              <a:noFill/>
            </a:ln>
          </p:spPr>
        </p:pic>
        <p:pic>
          <p:nvPicPr>
            <p:cNvPr id="7" name="Google Shape;272;p42" descr="Young male skateboarder wearing a backpack and skating down the street" title="Young male skateboarder ">
              <a:extLst>
                <a:ext uri="{FF2B5EF4-FFF2-40B4-BE49-F238E27FC236}">
                  <a16:creationId xmlns:a16="http://schemas.microsoft.com/office/drawing/2014/main" id="{9EE1BCA7-32AD-89D2-3B5B-71C00C85585E}"/>
                </a:ext>
              </a:extLst>
            </p:cNvPr>
            <p:cNvPicPr preferRelativeResize="0"/>
            <p:nvPr/>
          </p:nvPicPr>
          <p:blipFill>
            <a:blip r:embed="rId6">
              <a:alphaModFix/>
            </a:blip>
            <a:stretch>
              <a:fillRect/>
            </a:stretch>
          </p:blipFill>
          <p:spPr>
            <a:xfrm>
              <a:off x="5679050" y="2571750"/>
              <a:ext cx="1583825" cy="1132875"/>
            </a:xfrm>
            <a:prstGeom prst="rect">
              <a:avLst/>
            </a:prstGeom>
            <a:noFill/>
            <a:ln>
              <a:noFill/>
            </a:ln>
          </p:spPr>
        </p:pic>
        <p:pic>
          <p:nvPicPr>
            <p:cNvPr id="8" name="Google Shape;273;p42" descr="Skateboarder doing a trick at a skatepark" title="Skateboarder doing a trick ">
              <a:extLst>
                <a:ext uri="{FF2B5EF4-FFF2-40B4-BE49-F238E27FC236}">
                  <a16:creationId xmlns:a16="http://schemas.microsoft.com/office/drawing/2014/main" id="{977100BA-44AD-7495-A083-2C95A2672949}"/>
                </a:ext>
              </a:extLst>
            </p:cNvPr>
            <p:cNvPicPr preferRelativeResize="0"/>
            <p:nvPr/>
          </p:nvPicPr>
          <p:blipFill>
            <a:blip r:embed="rId7">
              <a:alphaModFix/>
            </a:blip>
            <a:stretch>
              <a:fillRect/>
            </a:stretch>
          </p:blipFill>
          <p:spPr>
            <a:xfrm>
              <a:off x="1909350" y="3806163"/>
              <a:ext cx="1699312" cy="1132875"/>
            </a:xfrm>
            <a:prstGeom prst="rect">
              <a:avLst/>
            </a:prstGeom>
            <a:noFill/>
            <a:ln>
              <a:noFill/>
            </a:ln>
          </p:spPr>
        </p:pic>
        <p:pic>
          <p:nvPicPr>
            <p:cNvPr id="9" name="Google Shape;274;p42" descr="Skateboarder doing a trick, on top of a cell phone" title="Skateboarder doing a trick">
              <a:extLst>
                <a:ext uri="{FF2B5EF4-FFF2-40B4-BE49-F238E27FC236}">
                  <a16:creationId xmlns:a16="http://schemas.microsoft.com/office/drawing/2014/main" id="{C2041E0D-66B1-6E71-C0F4-1510C07C858A}"/>
                </a:ext>
              </a:extLst>
            </p:cNvPr>
            <p:cNvPicPr preferRelativeResize="0"/>
            <p:nvPr/>
          </p:nvPicPr>
          <p:blipFill>
            <a:blip r:embed="rId8">
              <a:alphaModFix/>
            </a:blip>
            <a:stretch>
              <a:fillRect/>
            </a:stretch>
          </p:blipFill>
          <p:spPr>
            <a:xfrm>
              <a:off x="3722350" y="3806175"/>
              <a:ext cx="1699300" cy="1132858"/>
            </a:xfrm>
            <a:prstGeom prst="rect">
              <a:avLst/>
            </a:prstGeom>
            <a:noFill/>
            <a:ln>
              <a:noFill/>
            </a:ln>
          </p:spPr>
        </p:pic>
        <p:pic>
          <p:nvPicPr>
            <p:cNvPr id="10" name="Google Shape;275;p42" descr="Dog standing on a skateboard" title="Dog standing on a skateboard">
              <a:extLst>
                <a:ext uri="{FF2B5EF4-FFF2-40B4-BE49-F238E27FC236}">
                  <a16:creationId xmlns:a16="http://schemas.microsoft.com/office/drawing/2014/main" id="{E8D66843-F2BC-4BCF-58E8-1E396250D5EF}"/>
                </a:ext>
              </a:extLst>
            </p:cNvPr>
            <p:cNvPicPr preferRelativeResize="0"/>
            <p:nvPr/>
          </p:nvPicPr>
          <p:blipFill>
            <a:blip r:embed="rId9">
              <a:alphaModFix/>
            </a:blip>
            <a:stretch>
              <a:fillRect/>
            </a:stretch>
          </p:blipFill>
          <p:spPr>
            <a:xfrm>
              <a:off x="5535350" y="3806175"/>
              <a:ext cx="1699300" cy="1132867"/>
            </a:xfrm>
            <a:prstGeom prst="rect">
              <a:avLst/>
            </a:prstGeom>
            <a:noFill/>
            <a:ln>
              <a:noFill/>
            </a:ln>
          </p:spPr>
        </p:pic>
      </p:grpSp>
      <p:sp>
        <p:nvSpPr>
          <p:cNvPr id="11" name="TextBox 10">
            <a:extLst>
              <a:ext uri="{FF2B5EF4-FFF2-40B4-BE49-F238E27FC236}">
                <a16:creationId xmlns:a16="http://schemas.microsoft.com/office/drawing/2014/main" id="{62E7CB1E-B5F3-28A7-3E3A-82CD6EDF2B21}"/>
              </a:ext>
            </a:extLst>
          </p:cNvPr>
          <p:cNvSpPr txBox="1"/>
          <p:nvPr/>
        </p:nvSpPr>
        <p:spPr>
          <a:xfrm>
            <a:off x="8705335" y="4866501"/>
            <a:ext cx="361753" cy="276999"/>
          </a:xfrm>
          <a:prstGeom prst="rect">
            <a:avLst/>
          </a:prstGeom>
          <a:noFill/>
        </p:spPr>
        <p:txBody>
          <a:bodyPr wrap="square" rtlCol="0">
            <a:spAutoFit/>
          </a:bodyPr>
          <a:lstStyle/>
          <a:p>
            <a:r>
              <a:rPr lang="en-US" sz="1200"/>
              <a:t>31</a:t>
            </a:r>
          </a:p>
        </p:txBody>
      </p:sp>
    </p:spTree>
    <p:extLst>
      <p:ext uri="{BB962C8B-B14F-4D97-AF65-F5344CB8AC3E}">
        <p14:creationId xmlns:p14="http://schemas.microsoft.com/office/powerpoint/2010/main" val="1627594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Learning Sequence #1: Reflection</a:t>
            </a:r>
            <a:endParaRPr sz="2000"/>
          </a:p>
        </p:txBody>
      </p:sp>
      <p:sp>
        <p:nvSpPr>
          <p:cNvPr id="2" name="Google Shape;281;p43">
            <a:extLst>
              <a:ext uri="{FF2B5EF4-FFF2-40B4-BE49-F238E27FC236}">
                <a16:creationId xmlns:a16="http://schemas.microsoft.com/office/drawing/2014/main" id="{B433881F-0764-E533-F1B5-2BAD4DFC2981}"/>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a:solidFill>
                  <a:schemeClr val="dk1"/>
                </a:solidFill>
              </a:rPr>
              <a:t>Reflect on your thinking, learning, and work throughout this learning sequence.</a:t>
            </a:r>
          </a:p>
          <a:p>
            <a:pPr marL="457200" indent="-355600">
              <a:spcBef>
                <a:spcPts val="1200"/>
              </a:spcBef>
              <a:buClr>
                <a:schemeClr val="dk1"/>
              </a:buClr>
              <a:buSzPts val="2000"/>
              <a:buFont typeface="Arial" panose="020B0604020202020204" pitchFamily="34" charset="0"/>
              <a:buChar char="●"/>
            </a:pPr>
            <a:r>
              <a:rPr lang="en-US">
                <a:solidFill>
                  <a:schemeClr val="dk1"/>
                </a:solidFill>
              </a:rPr>
              <a:t>What were you most proud of?  </a:t>
            </a:r>
          </a:p>
          <a:p>
            <a:pPr marL="457200" indent="-355600">
              <a:spcBef>
                <a:spcPts val="0"/>
              </a:spcBef>
              <a:buClr>
                <a:schemeClr val="dk1"/>
              </a:buClr>
              <a:buSzPts val="2000"/>
              <a:buFont typeface="Arial" panose="020B0604020202020204" pitchFamily="34" charset="0"/>
              <a:buChar char="●"/>
            </a:pPr>
            <a:r>
              <a:rPr lang="en-US">
                <a:solidFill>
                  <a:schemeClr val="dk1"/>
                </a:solidFill>
              </a:rPr>
              <a:t>Where did you encounter struggles, and what did you do to deal with it?  </a:t>
            </a:r>
          </a:p>
          <a:p>
            <a:pPr marL="457200" indent="-355600">
              <a:spcBef>
                <a:spcPts val="0"/>
              </a:spcBef>
              <a:buClr>
                <a:schemeClr val="dk1"/>
              </a:buClr>
              <a:buSzPts val="2000"/>
              <a:buFont typeface="Arial" panose="020B0604020202020204" pitchFamily="34" charset="0"/>
              <a:buChar char="●"/>
            </a:pPr>
            <a:r>
              <a:rPr lang="en-US">
                <a:solidFill>
                  <a:schemeClr val="dk1"/>
                </a:solidFill>
              </a:rPr>
              <a:t>What about your thinking, learning, or work brought you the most satisfaction? Why?</a:t>
            </a:r>
          </a:p>
          <a:p>
            <a:pPr marL="457200" indent="-355600">
              <a:spcBef>
                <a:spcPts val="0"/>
              </a:spcBef>
              <a:buClr>
                <a:schemeClr val="dk1"/>
              </a:buClr>
              <a:buSzPts val="2000"/>
              <a:buFont typeface="Arial" panose="020B0604020202020204" pitchFamily="34" charset="0"/>
              <a:buChar char="●"/>
            </a:pPr>
            <a:r>
              <a:rPr lang="en-US">
                <a:solidFill>
                  <a:schemeClr val="dk1"/>
                </a:solidFill>
              </a:rPr>
              <a:t>How were you curious throughout the learning sequence?</a:t>
            </a:r>
          </a:p>
          <a:p>
            <a:pPr marL="457200" indent="-355600">
              <a:spcBef>
                <a:spcPts val="0"/>
              </a:spcBef>
              <a:buClr>
                <a:schemeClr val="dk1"/>
              </a:buClr>
              <a:buSzPts val="2000"/>
              <a:buFont typeface="Arial" panose="020B0604020202020204" pitchFamily="34" charset="0"/>
              <a:buChar char="●"/>
            </a:pPr>
            <a:r>
              <a:rPr lang="en-US">
                <a:solidFill>
                  <a:schemeClr val="dk1"/>
                </a:solidFill>
              </a:rPr>
              <a:t>What new skills and/or information did you learn?</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D925FE13-671A-BD22-7B37-E009F8838FF3}"/>
              </a:ext>
            </a:extLst>
          </p:cNvPr>
          <p:cNvSpPr txBox="1"/>
          <p:nvPr/>
        </p:nvSpPr>
        <p:spPr>
          <a:xfrm>
            <a:off x="8705335" y="4866501"/>
            <a:ext cx="361753" cy="276999"/>
          </a:xfrm>
          <a:prstGeom prst="rect">
            <a:avLst/>
          </a:prstGeom>
          <a:noFill/>
        </p:spPr>
        <p:txBody>
          <a:bodyPr wrap="square" rtlCol="0">
            <a:spAutoFit/>
          </a:bodyPr>
          <a:lstStyle/>
          <a:p>
            <a:r>
              <a:rPr lang="en-US" sz="1200"/>
              <a:t>32</a:t>
            </a:r>
          </a:p>
        </p:txBody>
      </p:sp>
    </p:spTree>
    <p:extLst>
      <p:ext uri="{BB962C8B-B14F-4D97-AF65-F5344CB8AC3E}">
        <p14:creationId xmlns:p14="http://schemas.microsoft.com/office/powerpoint/2010/main" val="835489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5" name="Google Shape;75;p16"/>
          <p:cNvSpPr txBox="1">
            <a:spLocks noGrp="1"/>
          </p:cNvSpPr>
          <p:nvPr>
            <p:ph type="body" sz="quarter" idx="12"/>
          </p:nvPr>
        </p:nvSpPr>
        <p:spPr>
          <a:xfrm>
            <a:off x="975655" y="4578288"/>
            <a:ext cx="7383691" cy="386073"/>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1100"/>
              <a:buFont typeface="Arial"/>
              <a:buNone/>
            </a:pPr>
            <a:r>
              <a:rPr lang="en" sz="1200" i="1">
                <a:solidFill>
                  <a:schemeClr val="dk1"/>
                </a:solidFill>
              </a:rPr>
              <a:t>students from San José, California share the story about how they were given their name and the meaning behind it</a:t>
            </a:r>
            <a:endParaRPr sz="1200" i="1"/>
          </a:p>
        </p:txBody>
      </p:sp>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My Name, My Identity</a:t>
            </a:r>
            <a:endParaRPr sz="2000"/>
          </a:p>
        </p:txBody>
      </p:sp>
      <p:pic>
        <p:nvPicPr>
          <p:cNvPr id="76" name="Google Shape;76;p16" title="What is Your Name Story? - My Name My Identity Initiative">
            <a:hlinkClick r:id="rId3"/>
          </p:cNvPr>
          <p:cNvPicPr preferRelativeResize="0"/>
          <p:nvPr/>
        </p:nvPicPr>
        <p:blipFill>
          <a:blip r:embed="rId4">
            <a:alphaModFix/>
          </a:blip>
          <a:stretch>
            <a:fillRect/>
          </a:stretch>
        </p:blipFill>
        <p:spPr>
          <a:xfrm>
            <a:off x="2041282" y="1223319"/>
            <a:ext cx="5061435" cy="3129311"/>
          </a:xfrm>
          <a:prstGeom prst="rect">
            <a:avLst/>
          </a:prstGeom>
          <a:noFill/>
          <a:ln>
            <a:noFill/>
          </a:ln>
        </p:spPr>
      </p:pic>
      <p:sp>
        <p:nvSpPr>
          <p:cNvPr id="2" name="TextBox 1">
            <a:extLst>
              <a:ext uri="{FF2B5EF4-FFF2-40B4-BE49-F238E27FC236}">
                <a16:creationId xmlns:a16="http://schemas.microsoft.com/office/drawing/2014/main" id="{D33F079D-CC8A-3C93-AE29-7A42E30CB772}"/>
              </a:ext>
            </a:extLst>
          </p:cNvPr>
          <p:cNvSpPr txBox="1"/>
          <p:nvPr/>
        </p:nvSpPr>
        <p:spPr>
          <a:xfrm>
            <a:off x="8768678" y="4866501"/>
            <a:ext cx="298410" cy="276999"/>
          </a:xfrm>
          <a:prstGeom prst="rect">
            <a:avLst/>
          </a:prstGeom>
          <a:noFill/>
        </p:spPr>
        <p:txBody>
          <a:bodyPr wrap="square" rtlCol="0">
            <a:spAutoFit/>
          </a:bodyPr>
          <a:lstStyle/>
          <a:p>
            <a:r>
              <a:rPr lang="en-US" sz="1200"/>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My Name, My Identity</a:t>
            </a:r>
            <a:endParaRPr sz="2000"/>
          </a:p>
        </p:txBody>
      </p:sp>
      <p:sp>
        <p:nvSpPr>
          <p:cNvPr id="4" name="Google Shape;82;p17">
            <a:extLst>
              <a:ext uri="{FF2B5EF4-FFF2-40B4-BE49-F238E27FC236}">
                <a16:creationId xmlns:a16="http://schemas.microsoft.com/office/drawing/2014/main" id="{0FFB4B9A-455C-5FCD-03DA-9BA6C8363EDA}"/>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000">
                <a:solidFill>
                  <a:schemeClr val="dk1"/>
                </a:solidFill>
              </a:rPr>
              <a:t>Jot your responses to the following questions:</a:t>
            </a:r>
          </a:p>
          <a:p>
            <a:pPr marL="457200" indent="-355600">
              <a:lnSpc>
                <a:spcPct val="115000"/>
              </a:lnSpc>
              <a:spcBef>
                <a:spcPts val="0"/>
              </a:spcBef>
              <a:buClr>
                <a:schemeClr val="dk1"/>
              </a:buClr>
              <a:buSzPts val="2000"/>
              <a:buFont typeface="Arial" panose="020B0604020202020204" pitchFamily="34" charset="0"/>
              <a:buChar char="●"/>
            </a:pPr>
            <a:r>
              <a:rPr lang="en-US" sz="2000">
                <a:solidFill>
                  <a:schemeClr val="dk1"/>
                </a:solidFill>
              </a:rPr>
              <a:t>What is the story behind my name? </a:t>
            </a:r>
          </a:p>
          <a:p>
            <a:pPr marL="457200" indent="-355600">
              <a:lnSpc>
                <a:spcPct val="115000"/>
              </a:lnSpc>
              <a:spcBef>
                <a:spcPts val="0"/>
              </a:spcBef>
              <a:buClr>
                <a:schemeClr val="dk1"/>
              </a:buClr>
              <a:buSzPts val="2000"/>
              <a:buFont typeface="Arial" panose="020B0604020202020204" pitchFamily="34" charset="0"/>
              <a:buChar char="●"/>
            </a:pPr>
            <a:r>
              <a:rPr lang="en-US" sz="2000">
                <a:solidFill>
                  <a:schemeClr val="dk1"/>
                </a:solidFill>
              </a:rPr>
              <a:t>How would I describe myself? How would others describe me? </a:t>
            </a:r>
          </a:p>
          <a:p>
            <a:pPr marL="457200" indent="-355600">
              <a:lnSpc>
                <a:spcPct val="115000"/>
              </a:lnSpc>
              <a:spcBef>
                <a:spcPts val="0"/>
              </a:spcBef>
              <a:buClr>
                <a:schemeClr val="dk1"/>
              </a:buClr>
              <a:buSzPts val="2000"/>
              <a:buFont typeface="Arial" panose="020B0604020202020204" pitchFamily="34" charset="0"/>
              <a:buChar char="●"/>
            </a:pPr>
            <a:r>
              <a:rPr lang="en-US" sz="2000">
                <a:solidFill>
                  <a:schemeClr val="dk1"/>
                </a:solidFill>
              </a:rPr>
              <a:t>What does identity mean to me? How does my name relate to my identity?</a:t>
            </a:r>
          </a:p>
          <a:p>
            <a:pPr marL="0" indent="0">
              <a:lnSpc>
                <a:spcPct val="115000"/>
              </a:lnSpc>
              <a:spcBef>
                <a:spcPts val="0"/>
              </a:spcBef>
              <a:buFont typeface="Arial" panose="020B0604020202020204" pitchFamily="34" charset="0"/>
              <a:buNone/>
            </a:pPr>
            <a:endParaRPr lang="en-US" sz="1600">
              <a:solidFill>
                <a:schemeClr val="dk1"/>
              </a:solidFill>
            </a:endParaRPr>
          </a:p>
          <a:p>
            <a:pPr marL="0" indent="0">
              <a:lnSpc>
                <a:spcPct val="115000"/>
              </a:lnSpc>
              <a:spcBef>
                <a:spcPts val="0"/>
              </a:spcBef>
              <a:buFont typeface="Arial" panose="020B0604020202020204" pitchFamily="34" charset="0"/>
              <a:buNone/>
            </a:pPr>
            <a:r>
              <a:rPr lang="en-US" sz="1600">
                <a:solidFill>
                  <a:schemeClr val="dk1"/>
                </a:solidFill>
              </a:rPr>
              <a:t>Consider using these sentence starters:</a:t>
            </a:r>
          </a:p>
          <a:p>
            <a:pPr marL="457200" indent="-330200">
              <a:lnSpc>
                <a:spcPct val="115000"/>
              </a:lnSpc>
              <a:spcBef>
                <a:spcPts val="0"/>
              </a:spcBef>
              <a:buClr>
                <a:schemeClr val="dk1"/>
              </a:buClr>
              <a:buSzPts val="1600"/>
              <a:buFont typeface="Arial" panose="020B0604020202020204" pitchFamily="34" charset="0"/>
              <a:buChar char="●"/>
            </a:pPr>
            <a:r>
              <a:rPr lang="en-US" sz="1600">
                <a:solidFill>
                  <a:schemeClr val="dk1"/>
                </a:solidFill>
              </a:rPr>
              <a:t>The story behind my name is… </a:t>
            </a:r>
          </a:p>
          <a:p>
            <a:pPr marL="457200" indent="-330200">
              <a:lnSpc>
                <a:spcPct val="115000"/>
              </a:lnSpc>
              <a:spcBef>
                <a:spcPts val="0"/>
              </a:spcBef>
              <a:buClr>
                <a:schemeClr val="dk1"/>
              </a:buClr>
              <a:buSzPts val="1600"/>
              <a:buFont typeface="Arial" panose="020B0604020202020204" pitchFamily="34" charset="0"/>
              <a:buChar char="●"/>
            </a:pPr>
            <a:r>
              <a:rPr lang="en-US" sz="1600">
                <a:solidFill>
                  <a:schemeClr val="dk1"/>
                </a:solidFill>
              </a:rPr>
              <a:t>I describe myself as. . .  		Others would describe me . . .  </a:t>
            </a:r>
          </a:p>
          <a:p>
            <a:pPr marL="457200" indent="-330200">
              <a:lnSpc>
                <a:spcPct val="115000"/>
              </a:lnSpc>
              <a:spcBef>
                <a:spcPts val="0"/>
              </a:spcBef>
              <a:buClr>
                <a:schemeClr val="dk1"/>
              </a:buClr>
              <a:buSzPts val="1600"/>
              <a:buFont typeface="Arial" panose="020B0604020202020204" pitchFamily="34" charset="0"/>
              <a:buChar char="●"/>
            </a:pPr>
            <a:r>
              <a:rPr lang="en-US" sz="1600">
                <a:solidFill>
                  <a:schemeClr val="dk1"/>
                </a:solidFill>
              </a:rPr>
              <a:t>To me, identity means…  </a:t>
            </a:r>
          </a:p>
          <a:p>
            <a:pPr marL="457200" indent="-330200">
              <a:lnSpc>
                <a:spcPct val="115000"/>
              </a:lnSpc>
              <a:spcBef>
                <a:spcPts val="0"/>
              </a:spcBef>
              <a:buClr>
                <a:schemeClr val="dk1"/>
              </a:buClr>
              <a:buSzPts val="1600"/>
              <a:buFont typeface="Arial" panose="020B0604020202020204" pitchFamily="34" charset="0"/>
              <a:buChar char="●"/>
            </a:pPr>
            <a:r>
              <a:rPr lang="en-US" sz="1600">
                <a:solidFill>
                  <a:schemeClr val="dk1"/>
                </a:solidFill>
              </a:rPr>
              <a:t>Parts of my identity that are important to me are…</a:t>
            </a:r>
          </a:p>
          <a:p>
            <a:pPr marL="457200" indent="-330200">
              <a:lnSpc>
                <a:spcPct val="115000"/>
              </a:lnSpc>
              <a:spcBef>
                <a:spcPts val="0"/>
              </a:spcBef>
              <a:buClr>
                <a:schemeClr val="dk1"/>
              </a:buClr>
              <a:buSzPts val="1600"/>
              <a:buFont typeface="Arial" panose="020B0604020202020204" pitchFamily="34" charset="0"/>
              <a:buChar char="●"/>
            </a:pPr>
            <a:r>
              <a:rPr lang="en-US" sz="1600">
                <a:solidFill>
                  <a:schemeClr val="dk1"/>
                </a:solidFill>
              </a:rPr>
              <a:t>My name is related to my identity . . . </a:t>
            </a:r>
          </a:p>
          <a:p>
            <a:pPr marL="0" indent="0">
              <a:spcBef>
                <a:spcPts val="0"/>
              </a:spcBef>
              <a:spcAft>
                <a:spcPts val="1200"/>
              </a:spcAft>
              <a:buFont typeface="Arial" panose="020B0604020202020204" pitchFamily="34" charset="0"/>
              <a:buNone/>
            </a:pPr>
            <a:endParaRPr lang="en-US"/>
          </a:p>
        </p:txBody>
      </p:sp>
      <p:sp>
        <p:nvSpPr>
          <p:cNvPr id="2" name="TextBox 1">
            <a:extLst>
              <a:ext uri="{FF2B5EF4-FFF2-40B4-BE49-F238E27FC236}">
                <a16:creationId xmlns:a16="http://schemas.microsoft.com/office/drawing/2014/main" id="{ADD16C79-7F02-0CA3-CCC8-BF719C2A3699}"/>
              </a:ext>
            </a:extLst>
          </p:cNvPr>
          <p:cNvSpPr txBox="1"/>
          <p:nvPr/>
        </p:nvSpPr>
        <p:spPr>
          <a:xfrm>
            <a:off x="8768678" y="4866501"/>
            <a:ext cx="298410" cy="276999"/>
          </a:xfrm>
          <a:prstGeom prst="rect">
            <a:avLst/>
          </a:prstGeom>
          <a:noFill/>
        </p:spPr>
        <p:txBody>
          <a:bodyPr wrap="square" rtlCol="0">
            <a:spAutoFit/>
          </a:bodyPr>
          <a:lstStyle/>
          <a:p>
            <a:r>
              <a:rPr lang="en-US" sz="1200"/>
              <a:t>5</a:t>
            </a:r>
          </a:p>
        </p:txBody>
      </p:sp>
    </p:spTree>
    <p:extLst>
      <p:ext uri="{BB962C8B-B14F-4D97-AF65-F5344CB8AC3E}">
        <p14:creationId xmlns:p14="http://schemas.microsoft.com/office/powerpoint/2010/main" val="3415465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2: Getting to Know the Art of Cara Romero</a:t>
            </a:r>
            <a:endParaRPr sz="2000"/>
          </a:p>
        </p:txBody>
      </p:sp>
      <p:sp>
        <p:nvSpPr>
          <p:cNvPr id="2" name="Google Shape;88;p18">
            <a:extLst>
              <a:ext uri="{FF2B5EF4-FFF2-40B4-BE49-F238E27FC236}">
                <a16:creationId xmlns:a16="http://schemas.microsoft.com/office/drawing/2014/main" id="{B21A1AF3-E21C-D505-F3A0-4E8325E5DE17}"/>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800"/>
              <a:t>Whole group discussion</a:t>
            </a:r>
          </a:p>
          <a:p>
            <a:pPr marL="0" indent="0">
              <a:lnSpc>
                <a:spcPct val="115000"/>
              </a:lnSpc>
              <a:spcBef>
                <a:spcPts val="1200"/>
              </a:spcBef>
              <a:buFont typeface="Arial" panose="020B0604020202020204" pitchFamily="34" charset="0"/>
              <a:buNone/>
            </a:pPr>
            <a:endParaRPr lang="en-US" sz="2800"/>
          </a:p>
          <a:p>
            <a:pPr marL="457200" indent="-406400">
              <a:lnSpc>
                <a:spcPct val="115000"/>
              </a:lnSpc>
              <a:spcBef>
                <a:spcPts val="1200"/>
              </a:spcBef>
              <a:buClr>
                <a:schemeClr val="dk1"/>
              </a:buClr>
              <a:buSzPts val="2800"/>
              <a:buFont typeface="Arial" panose="020B0604020202020204" pitchFamily="34" charset="0"/>
              <a:buChar char="●"/>
            </a:pPr>
            <a:r>
              <a:rPr lang="en-US" sz="2800">
                <a:solidFill>
                  <a:schemeClr val="dk1"/>
                </a:solidFill>
              </a:rPr>
              <a:t>Why do we take photographs of people? </a:t>
            </a:r>
            <a:endParaRPr lang="en-US" sz="2800">
              <a:solidFill>
                <a:schemeClr val="dk1"/>
              </a:solidFill>
              <a:cs typeface="Calibri"/>
            </a:endParaRPr>
          </a:p>
          <a:p>
            <a:pPr marL="457200" indent="-406400">
              <a:lnSpc>
                <a:spcPct val="115000"/>
              </a:lnSpc>
              <a:spcBef>
                <a:spcPts val="0"/>
              </a:spcBef>
              <a:buClr>
                <a:schemeClr val="dk1"/>
              </a:buClr>
              <a:buSzPts val="2800"/>
              <a:buFont typeface="Arial" panose="020B0604020202020204" pitchFamily="34" charset="0"/>
              <a:buChar char="●"/>
            </a:pPr>
            <a:r>
              <a:rPr lang="en-US" sz="2800">
                <a:solidFill>
                  <a:schemeClr val="dk1"/>
                </a:solidFill>
              </a:rPr>
              <a:t>Do you have a favorite photo? What is the subject of the picture?</a:t>
            </a:r>
            <a:endParaRPr lang="en-US" sz="2800">
              <a:solidFill>
                <a:schemeClr val="dk1"/>
              </a:solidFill>
              <a:cs typeface="Calibri"/>
            </a:endParaRPr>
          </a:p>
          <a:p>
            <a:pPr marL="457200" indent="-406400">
              <a:lnSpc>
                <a:spcPct val="115000"/>
              </a:lnSpc>
              <a:spcBef>
                <a:spcPts val="0"/>
              </a:spcBef>
              <a:buClr>
                <a:schemeClr val="dk1"/>
              </a:buClr>
              <a:buSzPts val="2800"/>
              <a:buFont typeface="Arial" panose="020B0604020202020204" pitchFamily="34" charset="0"/>
              <a:buChar char="●"/>
            </a:pPr>
            <a:r>
              <a:rPr lang="en-US" sz="2800">
                <a:solidFill>
                  <a:schemeClr val="dk1"/>
                </a:solidFill>
              </a:rPr>
              <a:t>Why is this photo important to you? </a:t>
            </a:r>
          </a:p>
        </p:txBody>
      </p:sp>
      <p:sp>
        <p:nvSpPr>
          <p:cNvPr id="3" name="TextBox 2">
            <a:extLst>
              <a:ext uri="{FF2B5EF4-FFF2-40B4-BE49-F238E27FC236}">
                <a16:creationId xmlns:a16="http://schemas.microsoft.com/office/drawing/2014/main" id="{CB697733-A4FB-E1F8-8FC2-DD39D6E74C1B}"/>
              </a:ext>
            </a:extLst>
          </p:cNvPr>
          <p:cNvSpPr txBox="1"/>
          <p:nvPr/>
        </p:nvSpPr>
        <p:spPr>
          <a:xfrm>
            <a:off x="8768678" y="4866501"/>
            <a:ext cx="298410" cy="276999"/>
          </a:xfrm>
          <a:prstGeom prst="rect">
            <a:avLst/>
          </a:prstGeom>
          <a:noFill/>
        </p:spPr>
        <p:txBody>
          <a:bodyPr wrap="square" rtlCol="0">
            <a:spAutoFit/>
          </a:bodyPr>
          <a:lstStyle/>
          <a:p>
            <a:r>
              <a:rPr lang="en-US" sz="1200"/>
              <a:t>6</a:t>
            </a:r>
          </a:p>
        </p:txBody>
      </p:sp>
    </p:spTree>
    <p:extLst>
      <p:ext uri="{BB962C8B-B14F-4D97-AF65-F5344CB8AC3E}">
        <p14:creationId xmlns:p14="http://schemas.microsoft.com/office/powerpoint/2010/main" val="330401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1043617"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b="1"/>
              <a:t>Chemehuevi Native American photographer Cara Romero</a:t>
            </a:r>
            <a:endParaRPr sz="2000"/>
          </a:p>
        </p:txBody>
      </p:sp>
      <p:pic>
        <p:nvPicPr>
          <p:cNvPr id="69" name="Google Shape;69;p15" title="CIA_IDENTITY_CARA_PBS.mp4">
            <a:hlinkClick r:id="rId3"/>
          </p:cNvPr>
          <p:cNvPicPr preferRelativeResize="0"/>
          <p:nvPr/>
        </p:nvPicPr>
        <p:blipFill>
          <a:blip r:embed="rId4">
            <a:alphaModFix/>
          </a:blip>
          <a:stretch>
            <a:fillRect/>
          </a:stretch>
        </p:blipFill>
        <p:spPr>
          <a:xfrm>
            <a:off x="2179227" y="1176432"/>
            <a:ext cx="4268437" cy="2392882"/>
          </a:xfrm>
          <a:prstGeom prst="rect">
            <a:avLst/>
          </a:prstGeom>
          <a:noFill/>
          <a:ln>
            <a:noFill/>
          </a:ln>
        </p:spPr>
      </p:pic>
      <p:sp>
        <p:nvSpPr>
          <p:cNvPr id="5" name="Google Shape;94;p19">
            <a:extLst>
              <a:ext uri="{FF2B5EF4-FFF2-40B4-BE49-F238E27FC236}">
                <a16:creationId xmlns:a16="http://schemas.microsoft.com/office/drawing/2014/main" id="{9F039954-5C3F-A2ED-F867-FB05C7AFE39D}"/>
              </a:ext>
            </a:extLst>
          </p:cNvPr>
          <p:cNvSpPr txBox="1">
            <a:spLocks/>
          </p:cNvSpPr>
          <p:nvPr/>
        </p:nvSpPr>
        <p:spPr>
          <a:xfrm>
            <a:off x="311700" y="3637829"/>
            <a:ext cx="8520600" cy="905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Font typeface="Arial" panose="020B0604020202020204" pitchFamily="34" charset="0"/>
              <a:buNone/>
            </a:pPr>
            <a:r>
              <a:rPr lang="en-US">
                <a:solidFill>
                  <a:schemeClr val="dk1"/>
                </a:solidFill>
              </a:rPr>
              <a:t>Watch the video again. This time, think about these questions:</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does Cara Romero use props and/or clothing to help tell a story? </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does she combine traditional and modern elements in the photos?</a:t>
            </a:r>
          </a:p>
        </p:txBody>
      </p:sp>
      <p:sp>
        <p:nvSpPr>
          <p:cNvPr id="2" name="TextBox 1">
            <a:extLst>
              <a:ext uri="{FF2B5EF4-FFF2-40B4-BE49-F238E27FC236}">
                <a16:creationId xmlns:a16="http://schemas.microsoft.com/office/drawing/2014/main" id="{D4289F5E-5123-FE27-6447-C74C1C623DDD}"/>
              </a:ext>
            </a:extLst>
          </p:cNvPr>
          <p:cNvSpPr txBox="1"/>
          <p:nvPr/>
        </p:nvSpPr>
        <p:spPr>
          <a:xfrm>
            <a:off x="8768678" y="4866501"/>
            <a:ext cx="298410" cy="276999"/>
          </a:xfrm>
          <a:prstGeom prst="rect">
            <a:avLst/>
          </a:prstGeom>
          <a:noFill/>
        </p:spPr>
        <p:txBody>
          <a:bodyPr wrap="square" rtlCol="0">
            <a:spAutoFit/>
          </a:bodyPr>
          <a:lstStyle/>
          <a:p>
            <a:r>
              <a:rPr lang="en-US" sz="1200"/>
              <a:t>7</a:t>
            </a:r>
          </a:p>
        </p:txBody>
      </p:sp>
    </p:spTree>
    <p:extLst>
      <p:ext uri="{BB962C8B-B14F-4D97-AF65-F5344CB8AC3E}">
        <p14:creationId xmlns:p14="http://schemas.microsoft.com/office/powerpoint/2010/main" val="110983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The Art of Cara Romero</a:t>
            </a:r>
            <a:endParaRPr sz="2000"/>
          </a:p>
        </p:txBody>
      </p:sp>
      <p:sp>
        <p:nvSpPr>
          <p:cNvPr id="2" name="Google Shape;101;p20">
            <a:extLst>
              <a:ext uri="{FF2B5EF4-FFF2-40B4-BE49-F238E27FC236}">
                <a16:creationId xmlns:a16="http://schemas.microsoft.com/office/drawing/2014/main" id="{4CBE3D84-6770-4EA4-08E1-EF06E6F4033A}"/>
              </a:ext>
            </a:extLst>
          </p:cNvPr>
          <p:cNvSpPr txBox="1">
            <a:spLocks/>
          </p:cNvSpPr>
          <p:nvPr/>
        </p:nvSpPr>
        <p:spPr>
          <a:xfrm>
            <a:off x="467858" y="3602574"/>
            <a:ext cx="8208284" cy="13656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a:t>Look at each image. What story do you think Cara is trying to tell in each photo. How does she use props and clothing to help tell the story?</a:t>
            </a:r>
          </a:p>
          <a:p>
            <a:pPr marL="0" indent="0">
              <a:spcBef>
                <a:spcPts val="1200"/>
              </a:spcBef>
              <a:spcAft>
                <a:spcPts val="1200"/>
              </a:spcAft>
              <a:buClr>
                <a:schemeClr val="dk1"/>
              </a:buClr>
              <a:buSzPts val="1100"/>
              <a:buFont typeface="Arial"/>
              <a:buNone/>
            </a:pPr>
            <a:r>
              <a:rPr lang="en-US"/>
              <a:t>Jot your thoughts and then share your thinking with someone else in the class.  </a:t>
            </a:r>
            <a:endParaRPr lang="en-US">
              <a:solidFill>
                <a:schemeClr val="dk1"/>
              </a:solidFill>
            </a:endParaRPr>
          </a:p>
        </p:txBody>
      </p:sp>
      <p:grpSp>
        <p:nvGrpSpPr>
          <p:cNvPr id="3" name="Google Shape;102;p20">
            <a:extLst>
              <a:ext uri="{FF2B5EF4-FFF2-40B4-BE49-F238E27FC236}">
                <a16:creationId xmlns:a16="http://schemas.microsoft.com/office/drawing/2014/main" id="{C61F2F21-873B-1003-213A-17EEC2EA9B42}"/>
              </a:ext>
            </a:extLst>
          </p:cNvPr>
          <p:cNvGrpSpPr/>
          <p:nvPr/>
        </p:nvGrpSpPr>
        <p:grpSpPr>
          <a:xfrm>
            <a:off x="2450550" y="999250"/>
            <a:ext cx="3257550" cy="2212875"/>
            <a:chOff x="3822150" y="923050"/>
            <a:chExt cx="3257550" cy="2212875"/>
          </a:xfrm>
        </p:grpSpPr>
        <p:pic>
          <p:nvPicPr>
            <p:cNvPr id="4" name="Google Shape;103;p20" descr="Photograph of Cara Romero’s artwork titled No Wall, part of her Jackrabbit, Cottontail and Spirits of the Desert series series, four young boys are dressed in traditional attire with headdress and cloth coverings and are wearing modern aviator style sunglasses, they are standing in front of a white brick wall with the words No Wall painted on it" title="Photograph of Cara Romero’s artwork titled No Wall">
              <a:extLst>
                <a:ext uri="{FF2B5EF4-FFF2-40B4-BE49-F238E27FC236}">
                  <a16:creationId xmlns:a16="http://schemas.microsoft.com/office/drawing/2014/main" id="{0A02437C-C556-961F-07D2-6195A8BF9D56}"/>
                </a:ext>
              </a:extLst>
            </p:cNvPr>
            <p:cNvPicPr preferRelativeResize="0"/>
            <p:nvPr/>
          </p:nvPicPr>
          <p:blipFill>
            <a:blip r:embed="rId3">
              <a:alphaModFix/>
            </a:blip>
            <a:stretch>
              <a:fillRect/>
            </a:stretch>
          </p:blipFill>
          <p:spPr>
            <a:xfrm>
              <a:off x="3822150" y="923050"/>
              <a:ext cx="3257550" cy="1838325"/>
            </a:xfrm>
            <a:prstGeom prst="rect">
              <a:avLst/>
            </a:prstGeom>
            <a:noFill/>
            <a:ln>
              <a:noFill/>
            </a:ln>
          </p:spPr>
        </p:pic>
        <p:sp>
          <p:nvSpPr>
            <p:cNvPr id="5" name="Google Shape;104;p20">
              <a:extLst>
                <a:ext uri="{FF2B5EF4-FFF2-40B4-BE49-F238E27FC236}">
                  <a16:creationId xmlns:a16="http://schemas.microsoft.com/office/drawing/2014/main" id="{09B51AEF-6D98-BB3F-5C69-EAC8FB4ED049}"/>
                </a:ext>
              </a:extLst>
            </p:cNvPr>
            <p:cNvSpPr txBox="1"/>
            <p:nvPr/>
          </p:nvSpPr>
          <p:spPr>
            <a:xfrm>
              <a:off x="3974550" y="2060725"/>
              <a:ext cx="3000000" cy="1075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i="1"/>
                <a:t>No Wall </a:t>
              </a:r>
              <a:r>
                <a:rPr lang="en" sz="1100"/>
                <a:t>(Jackrabbit, Cottontail and Spirits of the Desert series)</a:t>
              </a:r>
              <a:endParaRPr/>
            </a:p>
          </p:txBody>
        </p:sp>
      </p:grpSp>
      <p:grpSp>
        <p:nvGrpSpPr>
          <p:cNvPr id="6" name="Google Shape;105;p20">
            <a:extLst>
              <a:ext uri="{FF2B5EF4-FFF2-40B4-BE49-F238E27FC236}">
                <a16:creationId xmlns:a16="http://schemas.microsoft.com/office/drawing/2014/main" id="{4239358E-AECE-3A50-C6D0-45A95836C89F}"/>
              </a:ext>
            </a:extLst>
          </p:cNvPr>
          <p:cNvGrpSpPr/>
          <p:nvPr/>
        </p:nvGrpSpPr>
        <p:grpSpPr>
          <a:xfrm>
            <a:off x="71625" y="1143000"/>
            <a:ext cx="3000000" cy="2705650"/>
            <a:chOff x="452625" y="1143000"/>
            <a:chExt cx="3000000" cy="2705650"/>
          </a:xfrm>
        </p:grpSpPr>
        <p:pic>
          <p:nvPicPr>
            <p:cNvPr id="7" name="Google Shape;106;p20" descr="Photograph of Cara Romero’s artwork titled Naomi, part of her First American Girl Dolls series, Naomi is in traditional Northern Chumash attire with headdress, dance sticks, and beaded belt, props in the photo include handmade baskets, sticks, and pine cones" title="Photograph of Cara Romero’s artwork titled Naomi">
              <a:extLst>
                <a:ext uri="{FF2B5EF4-FFF2-40B4-BE49-F238E27FC236}">
                  <a16:creationId xmlns:a16="http://schemas.microsoft.com/office/drawing/2014/main" id="{A2715A29-5F64-56C9-B776-F5A76A180AFF}"/>
                </a:ext>
              </a:extLst>
            </p:cNvPr>
            <p:cNvPicPr preferRelativeResize="0"/>
            <p:nvPr/>
          </p:nvPicPr>
          <p:blipFill rotWithShape="1">
            <a:blip r:embed="rId4">
              <a:alphaModFix/>
            </a:blip>
            <a:srcRect l="23395" r="22847"/>
            <a:stretch/>
          </p:blipFill>
          <p:spPr>
            <a:xfrm>
              <a:off x="842325" y="1143000"/>
              <a:ext cx="1935525" cy="2028825"/>
            </a:xfrm>
            <a:prstGeom prst="rect">
              <a:avLst/>
            </a:prstGeom>
            <a:noFill/>
            <a:ln>
              <a:noFill/>
            </a:ln>
          </p:spPr>
        </p:pic>
        <p:sp>
          <p:nvSpPr>
            <p:cNvPr id="8" name="Google Shape;107;p20">
              <a:extLst>
                <a:ext uri="{FF2B5EF4-FFF2-40B4-BE49-F238E27FC236}">
                  <a16:creationId xmlns:a16="http://schemas.microsoft.com/office/drawing/2014/main" id="{73B0C7D1-C391-92D2-68BB-B620F6916156}"/>
                </a:ext>
              </a:extLst>
            </p:cNvPr>
            <p:cNvSpPr txBox="1"/>
            <p:nvPr/>
          </p:nvSpPr>
          <p:spPr>
            <a:xfrm>
              <a:off x="452625" y="2952550"/>
              <a:ext cx="3000000" cy="896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100" i="1"/>
                <a:t>Naomi (</a:t>
              </a:r>
              <a:r>
                <a:rPr lang="en" sz="1100"/>
                <a:t>First American Girls Dolls series)</a:t>
              </a:r>
              <a:endParaRPr/>
            </a:p>
          </p:txBody>
        </p:sp>
      </p:grpSp>
      <p:grpSp>
        <p:nvGrpSpPr>
          <p:cNvPr id="9" name="Google Shape;108;p20">
            <a:extLst>
              <a:ext uri="{FF2B5EF4-FFF2-40B4-BE49-F238E27FC236}">
                <a16:creationId xmlns:a16="http://schemas.microsoft.com/office/drawing/2014/main" id="{07169EE4-7868-F237-FBB7-F7DD0266C6F6}"/>
              </a:ext>
            </a:extLst>
          </p:cNvPr>
          <p:cNvGrpSpPr/>
          <p:nvPr/>
        </p:nvGrpSpPr>
        <p:grpSpPr>
          <a:xfrm>
            <a:off x="5820250" y="1143000"/>
            <a:ext cx="3248025" cy="2593799"/>
            <a:chOff x="5744050" y="1981200"/>
            <a:chExt cx="3248025" cy="2593799"/>
          </a:xfrm>
        </p:grpSpPr>
        <p:pic>
          <p:nvPicPr>
            <p:cNvPr id="10" name="Google Shape;109;p20" descr="Self portrait photograph of Cara Romero with her father, her father is wearing his Vietnam Veteran hat from the US Navy" title="Self portrait photograph of Cara Romero with her father">
              <a:extLst>
                <a:ext uri="{FF2B5EF4-FFF2-40B4-BE49-F238E27FC236}">
                  <a16:creationId xmlns:a16="http://schemas.microsoft.com/office/drawing/2014/main" id="{1D55223F-60DC-EDF0-CD52-AECF8F263C6C}"/>
                </a:ext>
              </a:extLst>
            </p:cNvPr>
            <p:cNvPicPr preferRelativeResize="0"/>
            <p:nvPr/>
          </p:nvPicPr>
          <p:blipFill>
            <a:blip r:embed="rId5">
              <a:alphaModFix/>
            </a:blip>
            <a:stretch>
              <a:fillRect/>
            </a:stretch>
          </p:blipFill>
          <p:spPr>
            <a:xfrm>
              <a:off x="5744050" y="1981200"/>
              <a:ext cx="3248025" cy="1828800"/>
            </a:xfrm>
            <a:prstGeom prst="rect">
              <a:avLst/>
            </a:prstGeom>
            <a:noFill/>
            <a:ln>
              <a:noFill/>
            </a:ln>
          </p:spPr>
        </p:pic>
        <p:sp>
          <p:nvSpPr>
            <p:cNvPr id="11" name="Google Shape;110;p20">
              <a:extLst>
                <a:ext uri="{FF2B5EF4-FFF2-40B4-BE49-F238E27FC236}">
                  <a16:creationId xmlns:a16="http://schemas.microsoft.com/office/drawing/2014/main" id="{53BD3F7B-F4E7-07E2-4C2B-4204B7E95C22}"/>
                </a:ext>
              </a:extLst>
            </p:cNvPr>
            <p:cNvSpPr txBox="1"/>
            <p:nvPr/>
          </p:nvSpPr>
          <p:spPr>
            <a:xfrm>
              <a:off x="5896450" y="3428999"/>
              <a:ext cx="3000000" cy="1146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a:p>
              <a:pPr marL="0" lvl="0" indent="0" algn="l" rtl="0">
                <a:spcBef>
                  <a:spcPts val="0"/>
                </a:spcBef>
                <a:spcAft>
                  <a:spcPts val="0"/>
                </a:spcAft>
                <a:buNone/>
              </a:pPr>
              <a:r>
                <a:rPr lang="en" sz="1100" i="1"/>
                <a:t>Cara Romero with Her Father (</a:t>
              </a:r>
              <a:r>
                <a:rPr lang="en" sz="1100"/>
                <a:t>Portraits with Her Father series)</a:t>
              </a:r>
              <a:endParaRPr/>
            </a:p>
          </p:txBody>
        </p:sp>
      </p:grpSp>
      <p:sp>
        <p:nvSpPr>
          <p:cNvPr id="12" name="TextBox 11">
            <a:extLst>
              <a:ext uri="{FF2B5EF4-FFF2-40B4-BE49-F238E27FC236}">
                <a16:creationId xmlns:a16="http://schemas.microsoft.com/office/drawing/2014/main" id="{5BCF3F21-9C14-C38A-726E-745C34F01E51}"/>
              </a:ext>
            </a:extLst>
          </p:cNvPr>
          <p:cNvSpPr txBox="1"/>
          <p:nvPr/>
        </p:nvSpPr>
        <p:spPr>
          <a:xfrm>
            <a:off x="8768678" y="4866501"/>
            <a:ext cx="298410" cy="276999"/>
          </a:xfrm>
          <a:prstGeom prst="rect">
            <a:avLst/>
          </a:prstGeom>
          <a:noFill/>
        </p:spPr>
        <p:txBody>
          <a:bodyPr wrap="square" rtlCol="0">
            <a:spAutoFit/>
          </a:bodyPr>
          <a:lstStyle/>
          <a:p>
            <a:r>
              <a:rPr lang="en-US" sz="1200"/>
              <a:t>8</a:t>
            </a:r>
          </a:p>
        </p:txBody>
      </p:sp>
    </p:spTree>
    <p:extLst>
      <p:ext uri="{BB962C8B-B14F-4D97-AF65-F5344CB8AC3E}">
        <p14:creationId xmlns:p14="http://schemas.microsoft.com/office/powerpoint/2010/main" val="2163302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Interpreting the Art of Cara Romero</a:t>
            </a:r>
            <a:endParaRPr sz="2000"/>
          </a:p>
        </p:txBody>
      </p:sp>
      <p:sp>
        <p:nvSpPr>
          <p:cNvPr id="2" name="Google Shape;116;p21">
            <a:extLst>
              <a:ext uri="{FF2B5EF4-FFF2-40B4-BE49-F238E27FC236}">
                <a16:creationId xmlns:a16="http://schemas.microsoft.com/office/drawing/2014/main" id="{7FE5D36C-0D83-D0D2-A512-B98789A67391}"/>
              </a:ext>
            </a:extLst>
          </p:cNvPr>
          <p:cNvSpPr txBox="1">
            <a:spLocks/>
          </p:cNvSpPr>
          <p:nvPr/>
        </p:nvSpPr>
        <p:spPr>
          <a:xfrm>
            <a:off x="311700" y="141821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sz="2800">
                <a:solidFill>
                  <a:schemeClr val="dk1"/>
                </a:solidFill>
              </a:rPr>
              <a:t>We can tell a story about someone or an event by taking a picture. Photography allows the artist to capture a moment in time. Sometimes artists like Cara Romero tell a story by staging and creating moments.  </a:t>
            </a:r>
          </a:p>
          <a:p>
            <a:pPr marL="0" indent="0">
              <a:lnSpc>
                <a:spcPct val="100000"/>
              </a:lnSpc>
              <a:spcBef>
                <a:spcPts val="0"/>
              </a:spcBef>
              <a:buClr>
                <a:schemeClr val="dk1"/>
              </a:buClr>
              <a:buSzPts val="1100"/>
              <a:buFont typeface="Arial"/>
              <a:buNone/>
            </a:pPr>
            <a:endParaRPr lang="en-US" sz="2800">
              <a:solidFill>
                <a:schemeClr val="dk1"/>
              </a:solidFill>
            </a:endParaRPr>
          </a:p>
          <a:p>
            <a:pPr marL="0" indent="0">
              <a:lnSpc>
                <a:spcPct val="100000"/>
              </a:lnSpc>
              <a:spcBef>
                <a:spcPts val="0"/>
              </a:spcBef>
              <a:buClr>
                <a:schemeClr val="dk1"/>
              </a:buClr>
              <a:buSzPts val="1100"/>
              <a:buFont typeface="Arial"/>
              <a:buNone/>
            </a:pPr>
            <a:r>
              <a:rPr lang="en-US" sz="2800">
                <a:solidFill>
                  <a:schemeClr val="dk1"/>
                </a:solidFill>
              </a:rPr>
              <a:t>Choose one of Cara’s works of art to interpret further.</a:t>
            </a:r>
            <a:endParaRPr lang="en-US" sz="2800"/>
          </a:p>
        </p:txBody>
      </p:sp>
      <p:sp>
        <p:nvSpPr>
          <p:cNvPr id="3" name="TextBox 2">
            <a:extLst>
              <a:ext uri="{FF2B5EF4-FFF2-40B4-BE49-F238E27FC236}">
                <a16:creationId xmlns:a16="http://schemas.microsoft.com/office/drawing/2014/main" id="{D0408E91-200A-45E5-A6E2-93B86E17FCB5}"/>
              </a:ext>
            </a:extLst>
          </p:cNvPr>
          <p:cNvSpPr txBox="1"/>
          <p:nvPr/>
        </p:nvSpPr>
        <p:spPr>
          <a:xfrm>
            <a:off x="8768678" y="4866501"/>
            <a:ext cx="298410" cy="276999"/>
          </a:xfrm>
          <a:prstGeom prst="rect">
            <a:avLst/>
          </a:prstGeom>
          <a:noFill/>
        </p:spPr>
        <p:txBody>
          <a:bodyPr wrap="square" rtlCol="0">
            <a:spAutoFit/>
          </a:bodyPr>
          <a:lstStyle/>
          <a:p>
            <a:r>
              <a:rPr lang="en-US" sz="1200"/>
              <a:t>9</a:t>
            </a:r>
          </a:p>
        </p:txBody>
      </p:sp>
    </p:spTree>
    <p:extLst>
      <p:ext uri="{BB962C8B-B14F-4D97-AF65-F5344CB8AC3E}">
        <p14:creationId xmlns:p14="http://schemas.microsoft.com/office/powerpoint/2010/main" val="4131572742"/>
      </p:ext>
    </p:extLst>
  </p:cSld>
  <p:clrMapOvr>
    <a:masterClrMapping/>
  </p:clrMapOvr>
</p:sld>
</file>

<file path=ppt/theme/theme1.xml><?xml version="1.0" encoding="utf-8"?>
<a:theme xmlns:a="http://schemas.openxmlformats.org/drawingml/2006/main" name="ppt template-ArtAsCoreWidePPT2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21BDCBA0-1F82-4699-9C4F-77C2CE44B494}"/>
    </a:ext>
  </a:extLst>
</a:theme>
</file>

<file path=ppt/theme/theme2.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616EF2FB-68EF-474F-A21D-2AD5B804CD3E}"/>
    </a:ext>
  </a:extLst>
</a:theme>
</file>

<file path=ppt/theme/theme3.xml><?xml version="1.0" encoding="utf-8"?>
<a:theme xmlns:a="http://schemas.openxmlformats.org/drawingml/2006/main" name="Inside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1B3FDE03-B3E6-4DFA-8E83-E5A407B09782}"/>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770B22D5-B366-4102-8628-004BFB9B4215}"/>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4096FD64-6989-464A-8D54-5EA732441B75}"/>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6" ma:contentTypeDescription="Create a new document." ma:contentTypeScope="" ma:versionID="7ef5a5dffb410a8ce2ca0ed234c47b2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0205c94665200fe8d411595859d142ea"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BFA3FE-1D89-4F64-8219-2FD56467179D}">
  <ds:schemaRefs>
    <ds:schemaRef ds:uri="265dd955-0cd5-49d3-ab85-443501a81a42"/>
    <ds:schemaRef ds:uri="f1c90c3a-4ffe-4976-ace3-7b0de94249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F9CC324-F06D-491A-9AA4-B5D4699244AF}">
  <ds:schemaRefs>
    <ds:schemaRef ds:uri="265dd955-0cd5-49d3-ab85-443501a81a42"/>
    <ds:schemaRef ds:uri="f1c90c3a-4ffe-4976-ace3-7b0de942498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8224A09-87E0-4A30-B03C-A1E2141790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 template-ArtAsCoreWidePPT24</Template>
  <TotalTime>0</TotalTime>
  <Words>2577</Words>
  <Application>Microsoft Office PowerPoint</Application>
  <PresentationFormat>On-screen Show (16:9)</PresentationFormat>
  <Paragraphs>222</Paragraphs>
  <Slides>32</Slides>
  <Notes>31</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32</vt:i4>
      </vt:variant>
    </vt:vector>
  </HeadingPairs>
  <TitlesOfParts>
    <vt:vector size="41" baseType="lpstr">
      <vt:lpstr>Arial</vt:lpstr>
      <vt:lpstr>Calibri</vt:lpstr>
      <vt:lpstr>Segoe UI</vt:lpstr>
      <vt:lpstr>Wingdings</vt:lpstr>
      <vt:lpstr>ppt template-ArtAsCoreWidePPT24</vt:lpstr>
      <vt:lpstr>Cover Slide</vt:lpstr>
      <vt:lpstr>Inside Slide 2</vt:lpstr>
      <vt:lpstr>1_Custom Design</vt:lpstr>
      <vt:lpstr>Custom Design</vt:lpstr>
      <vt:lpstr>PowerPoint Presentation</vt:lpstr>
      <vt:lpstr>Part 1: Getting to Know the Artist - Cara Romero</vt:lpstr>
      <vt:lpstr>Chemehuevi Native American photographer Cara Romero</vt:lpstr>
      <vt:lpstr>My Name, My Identity</vt:lpstr>
      <vt:lpstr>My Name, My Identity</vt:lpstr>
      <vt:lpstr>Part 2: Getting to Know the Art of Cara Romero</vt:lpstr>
      <vt:lpstr>Chemehuevi Native American photographer Cara Romero</vt:lpstr>
      <vt:lpstr>The Art of Cara Romero</vt:lpstr>
      <vt:lpstr>Interpreting the Art of Cara Romero</vt:lpstr>
      <vt:lpstr>Option 1: Naomi, First American Girls Doll series</vt:lpstr>
      <vt:lpstr>Option 2: No Wall, Jackrabbit, Cottontail and Spirits of the Desert series</vt:lpstr>
      <vt:lpstr>Option 3: Cara Romero with Her Father, Portraits with her father series</vt:lpstr>
      <vt:lpstr>Sharing our Interpretations</vt:lpstr>
      <vt:lpstr>Curating Art to Tell a Story</vt:lpstr>
      <vt:lpstr>Part 3: Curating Photos to Tell a Story</vt:lpstr>
      <vt:lpstr>Curating Photos to Tell a Story</vt:lpstr>
      <vt:lpstr>Curating Photos to Tell a Story</vt:lpstr>
      <vt:lpstr>Curating Photos to Tell a Story</vt:lpstr>
      <vt:lpstr>Part 4: Telling a Story Through Photography</vt:lpstr>
      <vt:lpstr>Candid Photography</vt:lpstr>
      <vt:lpstr>Telling a Story Through Photography</vt:lpstr>
      <vt:lpstr>Telling a Story Through Photography</vt:lpstr>
      <vt:lpstr>Planning Your Story</vt:lpstr>
      <vt:lpstr>Planning Your Story</vt:lpstr>
      <vt:lpstr>Part 5: Creating Art to Tell a Story</vt:lpstr>
      <vt:lpstr>Creating Art to Tell a Story</vt:lpstr>
      <vt:lpstr>Class Art Gallery</vt:lpstr>
      <vt:lpstr>Reflection</vt:lpstr>
      <vt:lpstr>Assessment: Interpreting Art</vt:lpstr>
      <vt:lpstr>Assessment: Interpreting Art</vt:lpstr>
      <vt:lpstr>Interpreting Art- Assessment</vt:lpstr>
      <vt:lpstr>Learning Sequence #1: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Charissa Lewis</cp:lastModifiedBy>
  <cp:revision>1</cp:revision>
  <dcterms:modified xsi:type="dcterms:W3CDTF">2025-08-19T21:21:12Z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