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7" r:id="rId1"/>
  </p:sldMasterIdLst>
  <p:notesMasterIdLst>
    <p:notesMasterId r:id="rId48"/>
  </p:notesMasterIdLst>
  <p:sldIdLst>
    <p:sldId id="343" r:id="rId2"/>
    <p:sldId id="391" r:id="rId3"/>
    <p:sldId id="392" r:id="rId4"/>
    <p:sldId id="401" r:id="rId5"/>
    <p:sldId id="388" r:id="rId6"/>
    <p:sldId id="411" r:id="rId7"/>
    <p:sldId id="403" r:id="rId8"/>
    <p:sldId id="405" r:id="rId9"/>
    <p:sldId id="414" r:id="rId10"/>
    <p:sldId id="416" r:id="rId11"/>
    <p:sldId id="415" r:id="rId12"/>
    <p:sldId id="404" r:id="rId13"/>
    <p:sldId id="412" r:id="rId14"/>
    <p:sldId id="400" r:id="rId15"/>
    <p:sldId id="350" r:id="rId16"/>
    <p:sldId id="395" r:id="rId17"/>
    <p:sldId id="386" r:id="rId18"/>
    <p:sldId id="413" r:id="rId19"/>
    <p:sldId id="351" r:id="rId20"/>
    <p:sldId id="396" r:id="rId21"/>
    <p:sldId id="353" r:id="rId22"/>
    <p:sldId id="354" r:id="rId23"/>
    <p:sldId id="417" r:id="rId24"/>
    <p:sldId id="355" r:id="rId25"/>
    <p:sldId id="418" r:id="rId26"/>
    <p:sldId id="420" r:id="rId27"/>
    <p:sldId id="419" r:id="rId28"/>
    <p:sldId id="357" r:id="rId29"/>
    <p:sldId id="358" r:id="rId30"/>
    <p:sldId id="359" r:id="rId31"/>
    <p:sldId id="421" r:id="rId32"/>
    <p:sldId id="360" r:id="rId33"/>
    <p:sldId id="422" r:id="rId34"/>
    <p:sldId id="423" r:id="rId35"/>
    <p:sldId id="398" r:id="rId36"/>
    <p:sldId id="408" r:id="rId37"/>
    <p:sldId id="410" r:id="rId38"/>
    <p:sldId id="426" r:id="rId39"/>
    <p:sldId id="427" r:id="rId40"/>
    <p:sldId id="428" r:id="rId41"/>
    <p:sldId id="429" r:id="rId42"/>
    <p:sldId id="430" r:id="rId43"/>
    <p:sldId id="385" r:id="rId44"/>
    <p:sldId id="424" r:id="rId45"/>
    <p:sldId id="425" r:id="rId46"/>
    <p:sldId id="348" r:id="rId47"/>
  </p:sldIdLst>
  <p:sldSz cx="9144000" cy="6858000" type="screen4x3"/>
  <p:notesSz cx="6858000" cy="9144000"/>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0651C3A-4460-11DB-9652-00E08161165F}"/>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355" autoAdjust="0"/>
    <p:restoredTop sz="99819" autoAdjust="0"/>
  </p:normalViewPr>
  <p:slideViewPr>
    <p:cSldViewPr>
      <p:cViewPr varScale="1">
        <p:scale>
          <a:sx n="67" d="100"/>
          <a:sy n="67" d="100"/>
        </p:scale>
        <p:origin x="1044" y="4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
        <p:cNvGrpSpPr/>
        <p:nvPr/>
      </p:nvGrpSpPr>
      <p:grpSpPr>
        <a:xfrm>
          <a:off x="0" y="0"/>
          <a:ext cx="0" cy="0"/>
          <a:chOff x="0" y="0"/>
          <a:chExt cx="0" cy="0"/>
        </a:xfrm>
      </p:grpSpPr>
      <p:sp>
        <p:nvSpPr>
          <p:cNvPr id="2" name="Shape 2"/>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3" name="Shape 3"/>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indent="0" algn="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4" name="Shape 4"/>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a:solidFill>
              <a:srgbClr val="000000"/>
            </a:solidFill>
            <a:prstDash val="solid"/>
            <a:round/>
            <a:headEnd type="none" w="med" len="med"/>
            <a:tailEnd type="none" w="med" len="med"/>
          </a:ln>
        </p:spPr>
      </p:sp>
      <p:sp>
        <p:nvSpPr>
          <p:cNvPr id="5" name="Shape 5"/>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6" name="Shape 6"/>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7" name="Shape 7"/>
          <p:cNvSpPr txBox="1">
            <a:spLocks noGrp="1"/>
          </p:cNvSpPr>
          <p:nvPr>
            <p:ph type="sldNum" idx="12"/>
          </p:nvPr>
        </p:nvSpPr>
        <p:spPr>
          <a:xfrm>
            <a:off x="3884612" y="8685213"/>
            <a:ext cx="2971799" cy="457200"/>
          </a:xfrm>
          <a:prstGeom prst="rect">
            <a:avLst/>
          </a:prstGeom>
          <a:noFill/>
          <a:ln>
            <a:noFill/>
          </a:ln>
        </p:spPr>
        <p:txBody>
          <a:bodyPr lIns="91425" tIns="91425" rIns="91425" bIns="91425" anchor="b" anchorCtr="0">
            <a:noAutofit/>
          </a:bodyPr>
          <a:lstStyle/>
          <a:p>
            <a:pPr marL="0" lvl="0" indent="-88900">
              <a:spcBef>
                <a:spcPts val="0"/>
              </a:spcBef>
              <a:buClr>
                <a:srgbClr val="000000"/>
              </a:buClr>
              <a:buFont typeface="Arial"/>
              <a:buChar char="●"/>
            </a:pPr>
            <a:endParaRPr/>
          </a:p>
          <a:p>
            <a:pPr marL="457200" lvl="1" indent="-88900">
              <a:spcBef>
                <a:spcPts val="0"/>
              </a:spcBef>
              <a:buClr>
                <a:srgbClr val="000000"/>
              </a:buClr>
              <a:buFont typeface="Courier New"/>
              <a:buChar char="o"/>
            </a:pPr>
            <a:endParaRPr/>
          </a:p>
          <a:p>
            <a:pPr marL="914400" lvl="2" indent="-88900">
              <a:spcBef>
                <a:spcPts val="0"/>
              </a:spcBef>
              <a:buClr>
                <a:srgbClr val="000000"/>
              </a:buClr>
              <a:buFont typeface="Wingdings"/>
              <a:buChar char="§"/>
            </a:pPr>
            <a:endParaRPr/>
          </a:p>
          <a:p>
            <a:pPr marL="1371600" lvl="3" indent="-88900">
              <a:spcBef>
                <a:spcPts val="0"/>
              </a:spcBef>
              <a:buClr>
                <a:srgbClr val="000000"/>
              </a:buClr>
              <a:buFont typeface="Arial"/>
              <a:buChar char="●"/>
            </a:pPr>
            <a:endParaRPr/>
          </a:p>
          <a:p>
            <a:pPr marL="1828800" lvl="4" indent="-88900">
              <a:spcBef>
                <a:spcPts val="0"/>
              </a:spcBef>
              <a:buClr>
                <a:srgbClr val="000000"/>
              </a:buClr>
              <a:buFont typeface="Courier New"/>
              <a:buChar char="o"/>
            </a:pPr>
            <a:endParaRPr/>
          </a:p>
          <a:p>
            <a:pPr marL="2286000" lvl="5" indent="-88900">
              <a:spcBef>
                <a:spcPts val="0"/>
              </a:spcBef>
              <a:buClr>
                <a:srgbClr val="000000"/>
              </a:buClr>
              <a:buFont typeface="Wingdings"/>
              <a:buChar char="§"/>
            </a:pPr>
            <a:endParaRPr/>
          </a:p>
          <a:p>
            <a:pPr marL="2743200" lvl="6" indent="-88900">
              <a:spcBef>
                <a:spcPts val="0"/>
              </a:spcBef>
              <a:buClr>
                <a:srgbClr val="000000"/>
              </a:buClr>
              <a:buFont typeface="Arial"/>
              <a:buChar char="●"/>
            </a:pPr>
            <a:endParaRPr/>
          </a:p>
          <a:p>
            <a:pPr marL="3200400" lvl="7" indent="-88900">
              <a:spcBef>
                <a:spcPts val="0"/>
              </a:spcBef>
              <a:buClr>
                <a:srgbClr val="000000"/>
              </a:buClr>
              <a:buFont typeface="Courier New"/>
              <a:buChar char="o"/>
            </a:pPr>
            <a:endParaRPr/>
          </a:p>
          <a:p>
            <a:pPr marL="3657600" lvl="8" indent="-88900">
              <a:spcBef>
                <a:spcPts val="0"/>
              </a:spcBef>
              <a:buClr>
                <a:srgbClr val="000000"/>
              </a:buClr>
              <a:buFont typeface="Wingdings"/>
              <a:buChar char="§"/>
            </a:pPr>
            <a:endParaRPr/>
          </a:p>
        </p:txBody>
      </p:sp>
    </p:spTree>
    <p:extLst>
      <p:ext uri="{BB962C8B-B14F-4D97-AF65-F5344CB8AC3E}">
        <p14:creationId xmlns:p14="http://schemas.microsoft.com/office/powerpoint/2010/main" val="1597526851"/>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
        <p:cNvGrpSpPr/>
        <p:nvPr/>
      </p:nvGrpSpPr>
      <p:grpSpPr>
        <a:xfrm>
          <a:off x="0" y="0"/>
          <a:ext cx="0" cy="0"/>
          <a:chOff x="0" y="0"/>
          <a:chExt cx="0" cy="0"/>
        </a:xfrm>
      </p:grpSpPr>
      <p:sp>
        <p:nvSpPr>
          <p:cNvPr id="27" name="Shape 2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28" name="Shape 2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
        <p:cNvGrpSpPr/>
        <p:nvPr/>
      </p:nvGrpSpPr>
      <p:grpSpPr>
        <a:xfrm>
          <a:off x="0" y="0"/>
          <a:ext cx="0" cy="0"/>
          <a:chOff x="0" y="0"/>
          <a:chExt cx="0" cy="0"/>
        </a:xfrm>
      </p:grpSpPr>
      <p:sp>
        <p:nvSpPr>
          <p:cNvPr id="27" name="Shape 2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28" name="Shape 2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26180607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
        <p:cNvGrpSpPr/>
        <p:nvPr/>
      </p:nvGrpSpPr>
      <p:grpSpPr>
        <a:xfrm>
          <a:off x="0" y="0"/>
          <a:ext cx="0" cy="0"/>
          <a:chOff x="0" y="0"/>
          <a:chExt cx="0" cy="0"/>
        </a:xfrm>
      </p:grpSpPr>
      <p:sp>
        <p:nvSpPr>
          <p:cNvPr id="27" name="Shape 2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28" name="Shape 2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3858067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
        <p:cNvGrpSpPr/>
        <p:nvPr/>
      </p:nvGrpSpPr>
      <p:grpSpPr>
        <a:xfrm>
          <a:off x="0" y="0"/>
          <a:ext cx="0" cy="0"/>
          <a:chOff x="0" y="0"/>
          <a:chExt cx="0" cy="0"/>
        </a:xfrm>
      </p:grpSpPr>
      <p:sp>
        <p:nvSpPr>
          <p:cNvPr id="27" name="Shape 2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28" name="Shape 2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17616092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
        <p:cNvGrpSpPr/>
        <p:nvPr/>
      </p:nvGrpSpPr>
      <p:grpSpPr>
        <a:xfrm>
          <a:off x="0" y="0"/>
          <a:ext cx="0" cy="0"/>
          <a:chOff x="0" y="0"/>
          <a:chExt cx="0" cy="0"/>
        </a:xfrm>
      </p:grpSpPr>
      <p:sp>
        <p:nvSpPr>
          <p:cNvPr id="27" name="Shape 2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28" name="Shape 2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14687703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
        <p:cNvGrpSpPr/>
        <p:nvPr/>
      </p:nvGrpSpPr>
      <p:grpSpPr>
        <a:xfrm>
          <a:off x="0" y="0"/>
          <a:ext cx="0" cy="0"/>
          <a:chOff x="0" y="0"/>
          <a:chExt cx="0" cy="0"/>
        </a:xfrm>
      </p:grpSpPr>
      <p:sp>
        <p:nvSpPr>
          <p:cNvPr id="27" name="Shape 2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28" name="Shape 2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2744344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
        <p:cNvGrpSpPr/>
        <p:nvPr/>
      </p:nvGrpSpPr>
      <p:grpSpPr>
        <a:xfrm>
          <a:off x="0" y="0"/>
          <a:ext cx="0" cy="0"/>
          <a:chOff x="0" y="0"/>
          <a:chExt cx="0" cy="0"/>
        </a:xfrm>
      </p:grpSpPr>
      <p:sp>
        <p:nvSpPr>
          <p:cNvPr id="27" name="Shape 2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28" name="Shape 2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39552838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
        <p:cNvGrpSpPr/>
        <p:nvPr/>
      </p:nvGrpSpPr>
      <p:grpSpPr>
        <a:xfrm>
          <a:off x="0" y="0"/>
          <a:ext cx="0" cy="0"/>
          <a:chOff x="0" y="0"/>
          <a:chExt cx="0" cy="0"/>
        </a:xfrm>
      </p:grpSpPr>
      <p:sp>
        <p:nvSpPr>
          <p:cNvPr id="27" name="Shape 2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28" name="Shape 2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21501322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
        <p:cNvGrpSpPr/>
        <p:nvPr/>
      </p:nvGrpSpPr>
      <p:grpSpPr>
        <a:xfrm>
          <a:off x="0" y="0"/>
          <a:ext cx="0" cy="0"/>
          <a:chOff x="0" y="0"/>
          <a:chExt cx="0" cy="0"/>
        </a:xfrm>
      </p:grpSpPr>
      <p:sp>
        <p:nvSpPr>
          <p:cNvPr id="27" name="Shape 2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28" name="Shape 2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41981584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
        <p:cNvGrpSpPr/>
        <p:nvPr/>
      </p:nvGrpSpPr>
      <p:grpSpPr>
        <a:xfrm>
          <a:off x="0" y="0"/>
          <a:ext cx="0" cy="0"/>
          <a:chOff x="0" y="0"/>
          <a:chExt cx="0" cy="0"/>
        </a:xfrm>
      </p:grpSpPr>
      <p:sp>
        <p:nvSpPr>
          <p:cNvPr id="27" name="Shape 2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28" name="Shape 2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33404938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
        <p:cNvGrpSpPr/>
        <p:nvPr/>
      </p:nvGrpSpPr>
      <p:grpSpPr>
        <a:xfrm>
          <a:off x="0" y="0"/>
          <a:ext cx="0" cy="0"/>
          <a:chOff x="0" y="0"/>
          <a:chExt cx="0" cy="0"/>
        </a:xfrm>
      </p:grpSpPr>
      <p:sp>
        <p:nvSpPr>
          <p:cNvPr id="27" name="Shape 2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28" name="Shape 2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27316737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
        <p:cNvGrpSpPr/>
        <p:nvPr/>
      </p:nvGrpSpPr>
      <p:grpSpPr>
        <a:xfrm>
          <a:off x="0" y="0"/>
          <a:ext cx="0" cy="0"/>
          <a:chOff x="0" y="0"/>
          <a:chExt cx="0" cy="0"/>
        </a:xfrm>
      </p:grpSpPr>
      <p:sp>
        <p:nvSpPr>
          <p:cNvPr id="27" name="Shape 2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28" name="Shape 2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18662628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
        <p:cNvGrpSpPr/>
        <p:nvPr/>
      </p:nvGrpSpPr>
      <p:grpSpPr>
        <a:xfrm>
          <a:off x="0" y="0"/>
          <a:ext cx="0" cy="0"/>
          <a:chOff x="0" y="0"/>
          <a:chExt cx="0" cy="0"/>
        </a:xfrm>
      </p:grpSpPr>
      <p:sp>
        <p:nvSpPr>
          <p:cNvPr id="27" name="Shape 2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28" name="Shape 2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40134843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
        <p:cNvGrpSpPr/>
        <p:nvPr/>
      </p:nvGrpSpPr>
      <p:grpSpPr>
        <a:xfrm>
          <a:off x="0" y="0"/>
          <a:ext cx="0" cy="0"/>
          <a:chOff x="0" y="0"/>
          <a:chExt cx="0" cy="0"/>
        </a:xfrm>
      </p:grpSpPr>
      <p:sp>
        <p:nvSpPr>
          <p:cNvPr id="27" name="Shape 2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28" name="Shape 2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23928469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
        <p:cNvGrpSpPr/>
        <p:nvPr/>
      </p:nvGrpSpPr>
      <p:grpSpPr>
        <a:xfrm>
          <a:off x="0" y="0"/>
          <a:ext cx="0" cy="0"/>
          <a:chOff x="0" y="0"/>
          <a:chExt cx="0" cy="0"/>
        </a:xfrm>
      </p:grpSpPr>
      <p:sp>
        <p:nvSpPr>
          <p:cNvPr id="27" name="Shape 2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28" name="Shape 2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213704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
        <p:cNvGrpSpPr/>
        <p:nvPr/>
      </p:nvGrpSpPr>
      <p:grpSpPr>
        <a:xfrm>
          <a:off x="0" y="0"/>
          <a:ext cx="0" cy="0"/>
          <a:chOff x="0" y="0"/>
          <a:chExt cx="0" cy="0"/>
        </a:xfrm>
      </p:grpSpPr>
      <p:sp>
        <p:nvSpPr>
          <p:cNvPr id="27" name="Shape 2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28" name="Shape 2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38877633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
        <p:cNvGrpSpPr/>
        <p:nvPr/>
      </p:nvGrpSpPr>
      <p:grpSpPr>
        <a:xfrm>
          <a:off x="0" y="0"/>
          <a:ext cx="0" cy="0"/>
          <a:chOff x="0" y="0"/>
          <a:chExt cx="0" cy="0"/>
        </a:xfrm>
      </p:grpSpPr>
      <p:sp>
        <p:nvSpPr>
          <p:cNvPr id="27" name="Shape 2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28" name="Shape 2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3517793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
        <p:cNvGrpSpPr/>
        <p:nvPr/>
      </p:nvGrpSpPr>
      <p:grpSpPr>
        <a:xfrm>
          <a:off x="0" y="0"/>
          <a:ext cx="0" cy="0"/>
          <a:chOff x="0" y="0"/>
          <a:chExt cx="0" cy="0"/>
        </a:xfrm>
      </p:grpSpPr>
      <p:sp>
        <p:nvSpPr>
          <p:cNvPr id="27" name="Shape 2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28" name="Shape 2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279278906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
        <p:cNvGrpSpPr/>
        <p:nvPr/>
      </p:nvGrpSpPr>
      <p:grpSpPr>
        <a:xfrm>
          <a:off x="0" y="0"/>
          <a:ext cx="0" cy="0"/>
          <a:chOff x="0" y="0"/>
          <a:chExt cx="0" cy="0"/>
        </a:xfrm>
      </p:grpSpPr>
      <p:sp>
        <p:nvSpPr>
          <p:cNvPr id="27" name="Shape 2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28" name="Shape 2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5111808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
        <p:cNvGrpSpPr/>
        <p:nvPr/>
      </p:nvGrpSpPr>
      <p:grpSpPr>
        <a:xfrm>
          <a:off x="0" y="0"/>
          <a:ext cx="0" cy="0"/>
          <a:chOff x="0" y="0"/>
          <a:chExt cx="0" cy="0"/>
        </a:xfrm>
      </p:grpSpPr>
      <p:sp>
        <p:nvSpPr>
          <p:cNvPr id="27" name="Shape 2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28" name="Shape 2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13732842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
        <p:cNvGrpSpPr/>
        <p:nvPr/>
      </p:nvGrpSpPr>
      <p:grpSpPr>
        <a:xfrm>
          <a:off x="0" y="0"/>
          <a:ext cx="0" cy="0"/>
          <a:chOff x="0" y="0"/>
          <a:chExt cx="0" cy="0"/>
        </a:xfrm>
      </p:grpSpPr>
      <p:sp>
        <p:nvSpPr>
          <p:cNvPr id="27" name="Shape 2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28" name="Shape 2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20169503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
        <p:cNvGrpSpPr/>
        <p:nvPr/>
      </p:nvGrpSpPr>
      <p:grpSpPr>
        <a:xfrm>
          <a:off x="0" y="0"/>
          <a:ext cx="0" cy="0"/>
          <a:chOff x="0" y="0"/>
          <a:chExt cx="0" cy="0"/>
        </a:xfrm>
      </p:grpSpPr>
      <p:sp>
        <p:nvSpPr>
          <p:cNvPr id="27" name="Shape 2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28" name="Shape 2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21417805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
        <p:cNvGrpSpPr/>
        <p:nvPr/>
      </p:nvGrpSpPr>
      <p:grpSpPr>
        <a:xfrm>
          <a:off x="0" y="0"/>
          <a:ext cx="0" cy="0"/>
          <a:chOff x="0" y="0"/>
          <a:chExt cx="0" cy="0"/>
        </a:xfrm>
      </p:grpSpPr>
      <p:sp>
        <p:nvSpPr>
          <p:cNvPr id="27" name="Shape 2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28" name="Shape 2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30152650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
        <p:cNvGrpSpPr/>
        <p:nvPr/>
      </p:nvGrpSpPr>
      <p:grpSpPr>
        <a:xfrm>
          <a:off x="0" y="0"/>
          <a:ext cx="0" cy="0"/>
          <a:chOff x="0" y="0"/>
          <a:chExt cx="0" cy="0"/>
        </a:xfrm>
      </p:grpSpPr>
      <p:sp>
        <p:nvSpPr>
          <p:cNvPr id="27" name="Shape 2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28" name="Shape 2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313561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
        <p:cNvGrpSpPr/>
        <p:nvPr/>
      </p:nvGrpSpPr>
      <p:grpSpPr>
        <a:xfrm>
          <a:off x="0" y="0"/>
          <a:ext cx="0" cy="0"/>
          <a:chOff x="0" y="0"/>
          <a:chExt cx="0" cy="0"/>
        </a:xfrm>
      </p:grpSpPr>
      <p:sp>
        <p:nvSpPr>
          <p:cNvPr id="27" name="Shape 2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28" name="Shape 2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4956084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
        <p:cNvGrpSpPr/>
        <p:nvPr/>
      </p:nvGrpSpPr>
      <p:grpSpPr>
        <a:xfrm>
          <a:off x="0" y="0"/>
          <a:ext cx="0" cy="0"/>
          <a:chOff x="0" y="0"/>
          <a:chExt cx="0" cy="0"/>
        </a:xfrm>
      </p:grpSpPr>
      <p:sp>
        <p:nvSpPr>
          <p:cNvPr id="27" name="Shape 2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28" name="Shape 2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33052621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and Body">
    <p:spTree>
      <p:nvGrpSpPr>
        <p:cNvPr id="1" name="Shape 14"/>
        <p:cNvGrpSpPr/>
        <p:nvPr/>
      </p:nvGrpSpPr>
      <p:grpSpPr>
        <a:xfrm>
          <a:off x="0" y="0"/>
          <a:ext cx="0" cy="0"/>
          <a:chOff x="0" y="0"/>
          <a:chExt cx="0" cy="0"/>
        </a:xfrm>
      </p:grpSpPr>
      <p:sp>
        <p:nvSpPr>
          <p:cNvPr id="4"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5"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6"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7" name="Text Placeholder 6"/>
          <p:cNvSpPr>
            <a:spLocks noGrp="1"/>
          </p:cNvSpPr>
          <p:nvPr>
            <p:ph type="body" sz="quarter" idx="15"/>
          </p:nvPr>
        </p:nvSpPr>
        <p:spPr>
          <a:xfrm>
            <a:off x="1300873" y="4670753"/>
            <a:ext cx="6801058"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a:t>Click to edit Master text styles</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and Two Columns">
    <p:spTree>
      <p:nvGrpSpPr>
        <p:cNvPr id="1" name="Shape 17"/>
        <p:cNvGrpSpPr/>
        <p:nvPr/>
      </p:nvGrpSpPr>
      <p:grpSpPr>
        <a:xfrm>
          <a:off x="0" y="0"/>
          <a:ext cx="0" cy="0"/>
          <a:chOff x="0" y="0"/>
          <a:chExt cx="0" cy="0"/>
        </a:xfrm>
      </p:grpSpPr>
      <p:sp>
        <p:nvSpPr>
          <p:cNvPr id="9"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10"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11"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12" name="Text Placeholder 6"/>
          <p:cNvSpPr>
            <a:spLocks noGrp="1"/>
          </p:cNvSpPr>
          <p:nvPr>
            <p:ph type="body" sz="quarter" idx="15"/>
          </p:nvPr>
        </p:nvSpPr>
        <p:spPr>
          <a:xfrm>
            <a:off x="1300873" y="4670753"/>
            <a:ext cx="6801058"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a:t>Click to edit Master text styles</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Shape 21"/>
        <p:cNvGrpSpPr/>
        <p:nvPr/>
      </p:nvGrpSpPr>
      <p:grpSpPr>
        <a:xfrm>
          <a:off x="0" y="0"/>
          <a:ext cx="0" cy="0"/>
          <a:chOff x="0" y="0"/>
          <a:chExt cx="0" cy="0"/>
        </a:xfrm>
      </p:grpSpPr>
      <p:sp>
        <p:nvSpPr>
          <p:cNvPr id="7"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8"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9"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10" name="Text Placeholder 6"/>
          <p:cNvSpPr>
            <a:spLocks noGrp="1"/>
          </p:cNvSpPr>
          <p:nvPr>
            <p:ph type="body" sz="quarter" idx="15"/>
          </p:nvPr>
        </p:nvSpPr>
        <p:spPr>
          <a:xfrm>
            <a:off x="1300873" y="4670753"/>
            <a:ext cx="6801058"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Caption">
    <p:spTree>
      <p:nvGrpSpPr>
        <p:cNvPr id="1" name="Shape 23"/>
        <p:cNvGrpSpPr/>
        <p:nvPr/>
      </p:nvGrpSpPr>
      <p:grpSpPr>
        <a:xfrm>
          <a:off x="0" y="0"/>
          <a:ext cx="0" cy="0"/>
          <a:chOff x="0" y="0"/>
          <a:chExt cx="0" cy="0"/>
        </a:xfrm>
      </p:grpSpPr>
      <p:sp>
        <p:nvSpPr>
          <p:cNvPr id="7"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8"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9"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10" name="Text Placeholder 6"/>
          <p:cNvSpPr>
            <a:spLocks noGrp="1"/>
          </p:cNvSpPr>
          <p:nvPr>
            <p:ph type="body" sz="quarter" idx="15"/>
          </p:nvPr>
        </p:nvSpPr>
        <p:spPr>
          <a:xfrm>
            <a:off x="1300873" y="4670753"/>
            <a:ext cx="6801058"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a:t>Click to edit Master text styles</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Blank">
    <p:spTree>
      <p:nvGrpSpPr>
        <p:cNvPr id="1" name="Shape 25"/>
        <p:cNvGrpSpPr/>
        <p:nvPr/>
      </p:nvGrpSpPr>
      <p:grpSpPr>
        <a:xfrm>
          <a:off x="0" y="0"/>
          <a:ext cx="0" cy="0"/>
          <a:chOff x="0" y="0"/>
          <a:chExt cx="0" cy="0"/>
        </a:xfrm>
      </p:grpSpPr>
      <p:sp>
        <p:nvSpPr>
          <p:cNvPr id="6"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7"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8"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9" name="Text Placeholder 6"/>
          <p:cNvSpPr>
            <a:spLocks noGrp="1"/>
          </p:cNvSpPr>
          <p:nvPr>
            <p:ph type="body" sz="quarter" idx="15"/>
          </p:nvPr>
        </p:nvSpPr>
        <p:spPr>
          <a:xfrm>
            <a:off x="1300873" y="4670753"/>
            <a:ext cx="6801058"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7"/>
        <p:cNvGrpSpPr/>
        <p:nvPr/>
      </p:nvGrpSpPr>
      <p:grpSpPr>
        <a:xfrm>
          <a:off x="0" y="0"/>
          <a:ext cx="0" cy="0"/>
          <a:chOff x="0" y="0"/>
          <a:chExt cx="0" cy="0"/>
        </a:xfrm>
      </p:grpSpPr>
      <p:sp>
        <p:nvSpPr>
          <p:cNvPr id="8" name="Shape 8"/>
          <p:cNvSpPr txBox="1">
            <a:spLocks noGrp="1"/>
          </p:cNvSpPr>
          <p:nvPr>
            <p:ph type="ctrTitle"/>
          </p:nvPr>
        </p:nvSpPr>
        <p:spPr>
          <a:xfrm>
            <a:off x="685800" y="2111123"/>
            <a:ext cx="7772400" cy="1546475"/>
          </a:xfrm>
          <a:prstGeom prst="rect">
            <a:avLst/>
          </a:prstGeom>
        </p:spPr>
        <p:txBody>
          <a:bodyPr lIns="91425" tIns="91425" rIns="91425" bIns="91425" anchor="b" anchorCtr="0"/>
          <a:lstStyle>
            <a:lvl1pPr algn="ctr">
              <a:spcBef>
                <a:spcPts val="0"/>
              </a:spcBef>
              <a:buSzPct val="100000"/>
              <a:defRPr sz="4800"/>
            </a:lvl1pPr>
            <a:lvl2pPr algn="ctr">
              <a:spcBef>
                <a:spcPts val="0"/>
              </a:spcBef>
              <a:buSzPct val="100000"/>
              <a:defRPr sz="4800"/>
            </a:lvl2pPr>
            <a:lvl3pPr algn="ctr">
              <a:spcBef>
                <a:spcPts val="0"/>
              </a:spcBef>
              <a:buSzPct val="100000"/>
              <a:defRPr sz="4800"/>
            </a:lvl3pPr>
            <a:lvl4pPr algn="ctr">
              <a:spcBef>
                <a:spcPts val="0"/>
              </a:spcBef>
              <a:buSzPct val="100000"/>
              <a:defRPr sz="4800"/>
            </a:lvl4pPr>
            <a:lvl5pPr algn="ctr">
              <a:spcBef>
                <a:spcPts val="0"/>
              </a:spcBef>
              <a:buSzPct val="100000"/>
              <a:defRPr sz="4800"/>
            </a:lvl5pPr>
            <a:lvl6pPr algn="ctr">
              <a:spcBef>
                <a:spcPts val="0"/>
              </a:spcBef>
              <a:buSzPct val="100000"/>
              <a:defRPr sz="4800"/>
            </a:lvl6pPr>
            <a:lvl7pPr algn="ctr">
              <a:spcBef>
                <a:spcPts val="0"/>
              </a:spcBef>
              <a:buSzPct val="100000"/>
              <a:defRPr sz="4800"/>
            </a:lvl7pPr>
            <a:lvl8pPr algn="ctr">
              <a:spcBef>
                <a:spcPts val="0"/>
              </a:spcBef>
              <a:buSzPct val="100000"/>
              <a:defRPr sz="4800"/>
            </a:lvl8pPr>
            <a:lvl9pPr algn="ctr">
              <a:spcBef>
                <a:spcPts val="0"/>
              </a:spcBef>
              <a:buSzPct val="100000"/>
              <a:defRPr sz="4800"/>
            </a:lvl9pPr>
          </a:lstStyle>
          <a:p>
            <a:endParaRPr/>
          </a:p>
        </p:txBody>
      </p:sp>
      <p:sp>
        <p:nvSpPr>
          <p:cNvPr id="9" name="Shape 9"/>
          <p:cNvSpPr txBox="1">
            <a:spLocks noGrp="1"/>
          </p:cNvSpPr>
          <p:nvPr>
            <p:ph type="subTitle" idx="1"/>
          </p:nvPr>
        </p:nvSpPr>
        <p:spPr>
          <a:xfrm>
            <a:off x="685800" y="3786738"/>
            <a:ext cx="7772400" cy="1046316"/>
          </a:xfrm>
          <a:prstGeom prst="rect">
            <a:avLst/>
          </a:prstGeom>
        </p:spPr>
        <p:txBody>
          <a:bodyPr lIns="91425" tIns="91425" rIns="91425" bIns="91425" anchor="t" anchorCtr="0"/>
          <a:lstStyle>
            <a:lvl1pPr algn="ctr">
              <a:spcBef>
                <a:spcPts val="0"/>
              </a:spcBef>
              <a:buClr>
                <a:schemeClr val="dk2"/>
              </a:buClr>
              <a:buNone/>
              <a:defRPr>
                <a:solidFill>
                  <a:schemeClr val="dk2"/>
                </a:solidFill>
              </a:defRPr>
            </a:lvl1pPr>
            <a:lvl2pPr algn="ctr">
              <a:spcBef>
                <a:spcPts val="0"/>
              </a:spcBef>
              <a:buClr>
                <a:schemeClr val="dk2"/>
              </a:buClr>
              <a:buSzPct val="100000"/>
              <a:buNone/>
              <a:defRPr sz="3000">
                <a:solidFill>
                  <a:schemeClr val="dk2"/>
                </a:solidFill>
              </a:defRPr>
            </a:lvl2pPr>
            <a:lvl3pPr algn="ctr">
              <a:spcBef>
                <a:spcPts val="0"/>
              </a:spcBef>
              <a:buClr>
                <a:schemeClr val="dk2"/>
              </a:buClr>
              <a:buSzPct val="100000"/>
              <a:buNone/>
              <a:defRPr sz="3000">
                <a:solidFill>
                  <a:schemeClr val="dk2"/>
                </a:solidFill>
              </a:defRPr>
            </a:lvl3pPr>
            <a:lvl4pPr algn="ctr">
              <a:spcBef>
                <a:spcPts val="0"/>
              </a:spcBef>
              <a:buClr>
                <a:schemeClr val="dk2"/>
              </a:buClr>
              <a:buSzPct val="100000"/>
              <a:buNone/>
              <a:defRPr sz="3000">
                <a:solidFill>
                  <a:schemeClr val="dk2"/>
                </a:solidFill>
              </a:defRPr>
            </a:lvl4pPr>
            <a:lvl5pPr algn="ctr">
              <a:spcBef>
                <a:spcPts val="0"/>
              </a:spcBef>
              <a:buClr>
                <a:schemeClr val="dk2"/>
              </a:buClr>
              <a:buSzPct val="100000"/>
              <a:buNone/>
              <a:defRPr sz="3000">
                <a:solidFill>
                  <a:schemeClr val="dk2"/>
                </a:solidFill>
              </a:defRPr>
            </a:lvl5pPr>
            <a:lvl6pPr algn="ctr">
              <a:spcBef>
                <a:spcPts val="0"/>
              </a:spcBef>
              <a:buClr>
                <a:schemeClr val="dk2"/>
              </a:buClr>
              <a:buSzPct val="100000"/>
              <a:buNone/>
              <a:defRPr sz="3000">
                <a:solidFill>
                  <a:schemeClr val="dk2"/>
                </a:solidFill>
              </a:defRPr>
            </a:lvl6pPr>
            <a:lvl7pPr algn="ctr">
              <a:spcBef>
                <a:spcPts val="0"/>
              </a:spcBef>
              <a:buClr>
                <a:schemeClr val="dk2"/>
              </a:buClr>
              <a:buSzPct val="100000"/>
              <a:buNone/>
              <a:defRPr sz="3000">
                <a:solidFill>
                  <a:schemeClr val="dk2"/>
                </a:solidFill>
              </a:defRPr>
            </a:lvl7pPr>
            <a:lvl8pPr algn="ctr">
              <a:spcBef>
                <a:spcPts val="0"/>
              </a:spcBef>
              <a:buClr>
                <a:schemeClr val="dk2"/>
              </a:buClr>
              <a:buSzPct val="100000"/>
              <a:buNone/>
              <a:defRPr sz="3000">
                <a:solidFill>
                  <a:schemeClr val="dk2"/>
                </a:solidFill>
              </a:defRPr>
            </a:lvl8pPr>
            <a:lvl9pPr algn="ctr">
              <a:spcBef>
                <a:spcPts val="0"/>
              </a:spcBef>
              <a:buClr>
                <a:schemeClr val="dk2"/>
              </a:buClr>
              <a:buSzPct val="100000"/>
              <a:buNone/>
              <a:defRPr sz="3000">
                <a:solidFill>
                  <a:schemeClr val="dk2"/>
                </a:solidFill>
              </a:defRPr>
            </a:lvl9pPr>
          </a:lstStyle>
          <a:p>
            <a:endParaRPr/>
          </a:p>
        </p:txBody>
      </p:sp>
    </p:spTree>
    <p:extLst>
      <p:ext uri="{BB962C8B-B14F-4D97-AF65-F5344CB8AC3E}">
        <p14:creationId xmlns:p14="http://schemas.microsoft.com/office/powerpoint/2010/main" val="41785287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cstate="print">
            <a:extLst>
              <a:ext uri="{28A0092B-C50C-407E-A947-70E740481C1C}">
                <a14:useLocalDpi xmlns:a14="http://schemas.microsoft.com/office/drawing/2010/main"/>
              </a:ext>
            </a:extLst>
          </a:blip>
          <a:srcRect/>
          <a:stretch>
            <a:fillRect/>
          </a:stretch>
        </a:blipFill>
        <a:effectLst/>
      </p:bgPr>
    </p:bg>
    <p:spTree>
      <p:nvGrpSpPr>
        <p:cNvPr id="1" name="Shape 8"/>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8" r:id="rId6"/>
  </p:sldLayoutIdLst>
  <p:hf sldNum="0" hdr="0" ftr="0" dt="0"/>
  <p:txStyles>
    <p:titleStyle>
      <a:defPPr marR="0" algn="l" rtl="0">
        <a:lnSpc>
          <a:spcPct val="100000"/>
        </a:lnSpc>
        <a:spcBef>
          <a:spcPts val="0"/>
        </a:spcBef>
        <a:spcAft>
          <a:spcPts val="0"/>
        </a:spcAft>
      </a:defPPr>
      <a:lvl1pPr marR="0" algn="ctr" rtl="0">
        <a:lnSpc>
          <a:spcPct val="100000"/>
        </a:lnSpc>
        <a:spcBef>
          <a:spcPts val="0"/>
        </a:spcBef>
        <a:spcAft>
          <a:spcPts val="0"/>
        </a:spcAft>
        <a:buNone/>
        <a:defRPr sz="4000" b="1" i="0" u="none" strike="noStrike" cap="none" baseline="0">
          <a:solidFill>
            <a:srgbClr val="FFFFFF"/>
          </a:solidFill>
          <a:latin typeface="Calibri"/>
          <a:ea typeface="Arial"/>
          <a:cs typeface="Calibri"/>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2000" b="0" i="0" u="none" strike="noStrike" cap="none" baseline="0">
          <a:solidFill>
            <a:srgbClr val="000000"/>
          </a:solidFill>
          <a:latin typeface="Calibri"/>
          <a:ea typeface="Arial"/>
          <a:cs typeface="Calibri"/>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hyperlink" Target="https://www.theatlantic.com/education/archive/2015/08/teachers-of-color-white-students/400553/" TargetMode="Externa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hyperlink" Target="https://www.cultofpedagogy.com/white-students-multicultural-ed/" TargetMode="External"/><Relationship Id="rId2" Type="http://schemas.openxmlformats.org/officeDocument/2006/relationships/slideLayout" Target="../slideLayouts/slideLayout6.xml"/><Relationship Id="rId1" Type="http://schemas.openxmlformats.org/officeDocument/2006/relationships/video" Target="https://www.youtube.com/embed/KCxbl5QgFZw?feature=oembed" TargetMode="External"/><Relationship Id="rId4" Type="http://schemas.openxmlformats.org/officeDocument/2006/relationships/image" Target="../media/image7.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10.jp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video" Target="https://www.youtube.com/embed/akOe5-UsQ2o?feature=oembed" TargetMode="External"/><Relationship Id="rId4" Type="http://schemas.openxmlformats.org/officeDocument/2006/relationships/image" Target="../media/image11.jpeg"/></Relationships>
</file>

<file path=ppt/slides/_rels/slide1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hyperlink" Target="https://www.awis.org/intersectionality/"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6.xml"/><Relationship Id="rId1" Type="http://schemas.openxmlformats.org/officeDocument/2006/relationships/video" Target="https://www.youtube.com/embed/KLsm8h9qSuQ?feature=oembed" TargetMode="Externa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video" Target="https://www.youtube.com/embed/sFWcumytWE8?feature=oembed" TargetMode="External"/><Relationship Id="rId4" Type="http://schemas.openxmlformats.org/officeDocument/2006/relationships/image" Target="../media/image14.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video" Target="https://www.youtube.com/embed/Gln1JwDUI64?feature=oembed" TargetMode="External"/><Relationship Id="rId4" Type="http://schemas.openxmlformats.org/officeDocument/2006/relationships/image" Target="../media/image15.jpe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video" Target="https://www.youtube.com/embed/g7F9XCdeOtw?feature=oembed" TargetMode="External"/><Relationship Id="rId4" Type="http://schemas.openxmlformats.org/officeDocument/2006/relationships/image" Target="../media/image16.jpeg"/></Relationships>
</file>

<file path=ppt/slides/_rels/slide24.xml.rels><?xml version="1.0" encoding="UTF-8" standalone="yes"?>
<Relationships xmlns="http://schemas.openxmlformats.org/package/2006/relationships"><Relationship Id="rId3" Type="http://schemas.openxmlformats.org/officeDocument/2006/relationships/hyperlink" Target="https://cla.purdue.edu/academic/english/theory/newhistoricism/notes/foucaultdiscipline.html" TargetMode="External"/><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17.jpe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6.xml"/><Relationship Id="rId1" Type="http://schemas.openxmlformats.org/officeDocument/2006/relationships/video" Target="https://www.youtube.com/embed/hOQjNit6jiw?feature=oembed" TargetMode="External"/><Relationship Id="rId5" Type="http://schemas.openxmlformats.org/officeDocument/2006/relationships/hyperlink" Target="https://oll.libertyfund.org/title/bowring-the-works-of-jeremy-bentham-vol-4#lf0872-04_head_004" TargetMode="External"/><Relationship Id="rId4" Type="http://schemas.openxmlformats.org/officeDocument/2006/relationships/image" Target="../media/image18.jpe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6.xml"/><Relationship Id="rId1" Type="http://schemas.openxmlformats.org/officeDocument/2006/relationships/video" Target="https://www.youtube.com/embed/iVFtc9_AB2k?feature=oembed" TargetMode="External"/><Relationship Id="rId5" Type="http://schemas.openxmlformats.org/officeDocument/2006/relationships/image" Target="../media/image19.jpeg"/><Relationship Id="rId4" Type="http://schemas.openxmlformats.org/officeDocument/2006/relationships/hyperlink" Target="https://oll.libertyfund.org/title/bowring-the-works-of-jeremy-bentham-vol-4#lf0872-04_head_004"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hyperlink" Target="https://www.aecf.org/blog/what-are-status-offenses-and-why-do-they-matter/" TargetMode="External"/><Relationship Id="rId2" Type="http://schemas.openxmlformats.org/officeDocument/2006/relationships/notesSlide" Target="../notesSlides/notesSlide12.xml"/><Relationship Id="rId1" Type="http://schemas.openxmlformats.org/officeDocument/2006/relationships/slideLayout" Target="../slideLayouts/slideLayout6.xml"/><Relationship Id="rId5" Type="http://schemas.openxmlformats.org/officeDocument/2006/relationships/hyperlink" Target="https://www.aecf.org/blog/what-is-juvenile-justice/" TargetMode="External"/><Relationship Id="rId4" Type="http://schemas.openxmlformats.org/officeDocument/2006/relationships/hyperlink" Target="https://www.aecf.org/topics/juvenile-probation/"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www.aecf.org/resources/maltreatment-of-youth-in-us-juvenile-corrections-facilities/" TargetMode="External"/><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hyperlink" Target="https://www.aecf.org/blog/what-is-juvenile-justice/"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www.aecf.org/blog/what-is-juvenile-justice/" TargetMode="External"/><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hyperlink" Target="https://datacenter.kidscount.org/updates/show/258-fewer-residing-in-juvenile-justice-facilities" TargetMode="External"/><Relationship Id="rId2" Type="http://schemas.openxmlformats.org/officeDocument/2006/relationships/notesSlide" Target="../notesSlides/notesSlide15.xml"/><Relationship Id="rId1" Type="http://schemas.openxmlformats.org/officeDocument/2006/relationships/slideLayout" Target="../slideLayouts/slideLayout6.xml"/><Relationship Id="rId5" Type="http://schemas.openxmlformats.org/officeDocument/2006/relationships/hyperlink" Target="https://www.aecf.org/blog/what-is-juvenile-justice/" TargetMode="External"/><Relationship Id="rId4" Type="http://schemas.openxmlformats.org/officeDocument/2006/relationships/hyperlink" Target="https://www.aecf.org/blog/momentum-builds-in-states-to-end-the-youth-prison-model/"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www.aecf.org/blog/what-is-juvenile-justice/" TargetMode="External"/><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hyperlink" Target="https://www.aecf.org/resources/maltreatment-of-youth-in-us-juvenile-corrections-facilities/" TargetMode="External"/><Relationship Id="rId2" Type="http://schemas.openxmlformats.org/officeDocument/2006/relationships/notesSlide" Target="../notesSlides/notesSlide17.xml"/><Relationship Id="rId1" Type="http://schemas.openxmlformats.org/officeDocument/2006/relationships/slideLayout" Target="../slideLayouts/slideLayout6.xml"/><Relationship Id="rId5" Type="http://schemas.openxmlformats.org/officeDocument/2006/relationships/hyperlink" Target="https://www.aecf.org/blog/what-is-juvenile-justice/" TargetMode="External"/><Relationship Id="rId4" Type="http://schemas.openxmlformats.org/officeDocument/2006/relationships/hyperlink" Target="https://www.aecf.org/resources/transforming-juvenile-probation/"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s://www.aecf.org/resources/transforming-juvenile-probation/" TargetMode="External"/><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openxmlformats.org/officeDocument/2006/relationships/hyperlink" Target="https://www.aecf.org/blog/what-is-juvenile-justice/"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https://ccsesaarts.org/creativity-at-the-core/" TargetMode="External"/><Relationship Id="rId2" Type="http://schemas.openxmlformats.org/officeDocument/2006/relationships/image" Target="../media/image21.jpeg"/><Relationship Id="rId1" Type="http://schemas.openxmlformats.org/officeDocument/2006/relationships/slideLayout" Target="../slideLayouts/slideLayout6.xml"/><Relationship Id="rId5" Type="http://schemas.openxmlformats.org/officeDocument/2006/relationships/hyperlink" Target="https://ccsesaarts.org/wp-content/uploads/2019/01/CCSESA_CulturallyResp_18_Web_5_2_18.pdf" TargetMode="External"/><Relationship Id="rId4" Type="http://schemas.openxmlformats.org/officeDocument/2006/relationships/image" Target="../media/image22.png"/></Relationships>
</file>

<file path=ppt/slides/_rels/slide36.xml.rels><?xml version="1.0" encoding="UTF-8" standalone="yes"?>
<Relationships xmlns="http://schemas.openxmlformats.org/package/2006/relationships"><Relationship Id="rId3" Type="http://schemas.openxmlformats.org/officeDocument/2006/relationships/hyperlink" Target="https://www.learningforjustice.org/sites/default/files/2020-09/TT-Social-Justice-Standards-Anti-bias-framework-2020.pdf" TargetMode="External"/><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hyperlink" Target="https://www.learningforjustice.org/sites/default/files/2019-04/TT-Critical-Practices-for-Anti-bias-Education.pdf" TargetMode="External"/><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6.xml"/><Relationship Id="rId1" Type="http://schemas.openxmlformats.org/officeDocument/2006/relationships/video" Target="https://www.youtube.com/embed/lyJz4McUbD0?feature=oembed" TargetMode="External"/><Relationship Id="rId4" Type="http://schemas.openxmlformats.org/officeDocument/2006/relationships/image" Target="../media/image29.jpeg"/></Relationships>
</file>

<file path=ppt/slides/_rels/slide4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hyperlink" Target="mailto:dfenner@acoe.org" TargetMode="External"/><Relationship Id="rId2" Type="http://schemas.openxmlformats.org/officeDocument/2006/relationships/image" Target="../media/image33.jpeg"/><Relationship Id="rId1" Type="http://schemas.openxmlformats.org/officeDocument/2006/relationships/slideLayout" Target="../slideLayouts/slideLayout2.xml"/><Relationship Id="rId4" Type="http://schemas.openxmlformats.org/officeDocument/2006/relationships/hyperlink" Target="https://www.acoe.org/Page/1049"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nutritiouslife.com/nurture-yourself/why-self-care-is-crucial-for-people-of-color-and-especially-activists/" TargetMode="External"/><Relationship Id="rId2" Type="http://schemas.openxmlformats.org/officeDocument/2006/relationships/hyperlink" Target="https://www.thebipocproject.org/" TargetMode="External"/><Relationship Id="rId1" Type="http://schemas.openxmlformats.org/officeDocument/2006/relationships/slideLayout" Target="../slideLayouts/slideLayout6.xml"/><Relationship Id="rId5" Type="http://schemas.openxmlformats.org/officeDocument/2006/relationships/hyperlink" Target="https://liberatemeditation.com/" TargetMode="External"/><Relationship Id="rId4" Type="http://schemas.openxmlformats.org/officeDocument/2006/relationships/hyperlink" Target="https://www.dosomething.org/us/articles/identifying-your-role-and-practicing-self-care-as-a-young-black-activist"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learningforjustice.org/magazine/selfcare-can-be-social-justice" TargetMode="External"/><Relationship Id="rId7" Type="http://schemas.openxmlformats.org/officeDocument/2006/relationships/hyperlink" Target="https://theconversation.com/grief-is-a-direct-impact-of-racism-eight-ways-to-support-yourself-91750" TargetMode="External"/><Relationship Id="rId2" Type="http://schemas.openxmlformats.org/officeDocument/2006/relationships/hyperlink" Target="https://teachplus.org/sites/default/files/downloads/teachers_of_color_retention_.pdf" TargetMode="External"/><Relationship Id="rId1" Type="http://schemas.openxmlformats.org/officeDocument/2006/relationships/slideLayout" Target="../slideLayouts/slideLayout6.xml"/><Relationship Id="rId6" Type="http://schemas.openxmlformats.org/officeDocument/2006/relationships/hyperlink" Target="https://docs.google.com/document/d/1dWShg0TZ7nJz5YJsCa1DyGCGTJMrUEd8du5vC6boVhs/mobilebasic" TargetMode="External"/><Relationship Id="rId5" Type="http://schemas.openxmlformats.org/officeDocument/2006/relationships/hyperlink" Target="https://www.refinery29.com/en-us/2020/06/9849013/mental-health-services-black-people-of-color" TargetMode="External"/><Relationship Id="rId4" Type="http://schemas.openxmlformats.org/officeDocument/2006/relationships/hyperlink" Target="https://thenapministry.wordpress.com/"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theglitterguide.com/2020/05/30/resource-guide-for-anti-racism-being-an-educated-ally-for-poc/" TargetMode="External"/><Relationship Id="rId2" Type="http://schemas.openxmlformats.org/officeDocument/2006/relationships/hyperlink" Target="https://www.edutopia.org/article/how-white-teachers-can-support-bipoc-colleagues" TargetMode="Externa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hyperlink" Target="https://www.barwe215.org/" TargetMode="External"/><Relationship Id="rId2" Type="http://schemas.openxmlformats.org/officeDocument/2006/relationships/slideLayout" Target="../slideLayouts/slideLayout6.xml"/><Relationship Id="rId1" Type="http://schemas.openxmlformats.org/officeDocument/2006/relationships/video" Target="https://www.youtube.com/embed/AG7YO7nIuY4?feature=oembed" TargetMode="External"/><Relationship Id="rId5" Type="http://schemas.openxmlformats.org/officeDocument/2006/relationships/image" Target="../media/image4.jpeg"/><Relationship Id="rId4" Type="http://schemas.openxmlformats.org/officeDocument/2006/relationships/hyperlink" Target="https://www.learningforjustice.org/the-moment/october-20-2020-antiracist-action-for-white-educators"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9FE1441-7C75-A64E-9CB4-50C0400E4600}"/>
              </a:ext>
            </a:extLst>
          </p:cNvPr>
          <p:cNvPicPr>
            <a:picLocks noChangeAspect="1"/>
          </p:cNvPicPr>
          <p:nvPr/>
        </p:nvPicPr>
        <p:blipFill>
          <a:blip r:embed="rId3"/>
          <a:stretch>
            <a:fillRect/>
          </a:stretch>
        </p:blipFill>
        <p:spPr>
          <a:xfrm>
            <a:off x="4953000" y="4800600"/>
            <a:ext cx="3835400" cy="457200"/>
          </a:xfrm>
          <a:prstGeom prst="rect">
            <a:avLst/>
          </a:prstGeom>
        </p:spPr>
      </p:pic>
    </p:spTree>
    <p:extLst>
      <p:ext uri="{BB962C8B-B14F-4D97-AF65-F5344CB8AC3E}">
        <p14:creationId xmlns:p14="http://schemas.microsoft.com/office/powerpoint/2010/main" val="2646446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2800CB6-8281-8643-981E-32CD3F207EA5}"/>
              </a:ext>
            </a:extLst>
          </p:cNvPr>
          <p:cNvSpPr txBox="1">
            <a:spLocks/>
          </p:cNvSpPr>
          <p:nvPr/>
        </p:nvSpPr>
        <p:spPr>
          <a:xfrm>
            <a:off x="75531" y="136742"/>
            <a:ext cx="9051925" cy="701458"/>
          </a:xfrm>
          <a:prstGeom prst="rect">
            <a:avLst/>
          </a:prstGeom>
        </p:spPr>
        <p:txBody>
          <a:bodyPr lIns="91425" tIns="91425" rIns="91425" bIns="91425" anchor="b" anchorCtr="0"/>
          <a:lstStyle>
            <a:defPPr marR="0" algn="l" rtl="0">
              <a:lnSpc>
                <a:spcPct val="100000"/>
              </a:lnSpc>
              <a:spcBef>
                <a:spcPts val="0"/>
              </a:spcBef>
              <a:spcAft>
                <a:spcPts val="0"/>
              </a:spcAft>
            </a:defPPr>
            <a:lvl1pPr marR="0" algn="ctr" rtl="0">
              <a:lnSpc>
                <a:spcPct val="100000"/>
              </a:lnSpc>
              <a:spcBef>
                <a:spcPts val="0"/>
              </a:spcBef>
              <a:spcAft>
                <a:spcPts val="0"/>
              </a:spcAft>
              <a:buSzPct val="100000"/>
              <a:buNone/>
              <a:defRPr sz="4800" b="1" i="0" u="none" strike="noStrike" cap="none" baseline="0">
                <a:solidFill>
                  <a:srgbClr val="FFFFFF"/>
                </a:solidFill>
                <a:latin typeface="Calibri"/>
                <a:ea typeface="Arial"/>
                <a:cs typeface="Calibri"/>
                <a:sym typeface="Arial"/>
                <a:rtl val="0"/>
              </a:defRPr>
            </a:lvl1pPr>
            <a:lvl2pPr marR="0" algn="ctr" rtl="0">
              <a:lnSpc>
                <a:spcPct val="100000"/>
              </a:lnSpc>
              <a:spcBef>
                <a:spcPts val="0"/>
              </a:spcBef>
              <a:spcAft>
                <a:spcPts val="0"/>
              </a:spcAft>
              <a:buSzPct val="100000"/>
              <a:buNone/>
              <a:defRPr sz="4800" b="0" i="0" u="none" strike="noStrike" cap="none" baseline="0">
                <a:solidFill>
                  <a:srgbClr val="000000"/>
                </a:solidFill>
                <a:latin typeface="Arial"/>
                <a:ea typeface="Arial"/>
                <a:cs typeface="Arial"/>
                <a:sym typeface="Arial"/>
                <a:rtl val="0"/>
              </a:defRPr>
            </a:lvl2pPr>
            <a:lvl3pPr algn="ctr">
              <a:spcBef>
                <a:spcPts val="0"/>
              </a:spcBef>
              <a:buSzPct val="100000"/>
              <a:defRPr sz="4800"/>
            </a:lvl3pPr>
            <a:lvl4pPr algn="ctr">
              <a:spcBef>
                <a:spcPts val="0"/>
              </a:spcBef>
              <a:buSzPct val="100000"/>
              <a:defRPr sz="4800"/>
            </a:lvl4pPr>
            <a:lvl5pPr algn="ctr">
              <a:spcBef>
                <a:spcPts val="0"/>
              </a:spcBef>
              <a:buSzPct val="100000"/>
              <a:defRPr sz="4800"/>
            </a:lvl5pPr>
            <a:lvl6pPr algn="ctr">
              <a:spcBef>
                <a:spcPts val="0"/>
              </a:spcBef>
              <a:buSzPct val="100000"/>
              <a:defRPr sz="4800"/>
            </a:lvl6pPr>
            <a:lvl7pPr algn="ctr">
              <a:spcBef>
                <a:spcPts val="0"/>
              </a:spcBef>
              <a:buSzPct val="100000"/>
              <a:defRPr sz="4800"/>
            </a:lvl7pPr>
            <a:lvl8pPr algn="ctr">
              <a:spcBef>
                <a:spcPts val="0"/>
              </a:spcBef>
              <a:buSzPct val="100000"/>
              <a:defRPr sz="4800"/>
            </a:lvl8pPr>
            <a:lvl9pPr algn="ctr">
              <a:spcBef>
                <a:spcPts val="0"/>
              </a:spcBef>
              <a:buSzPct val="100000"/>
              <a:defRPr sz="4800"/>
            </a:lvl9pPr>
          </a:lstStyle>
          <a:p>
            <a:r>
              <a:rPr lang="en-US" dirty="0"/>
              <a:t>A Note for White Educators</a:t>
            </a:r>
          </a:p>
        </p:txBody>
      </p:sp>
      <p:pic>
        <p:nvPicPr>
          <p:cNvPr id="3" name="Picture 2">
            <a:extLst>
              <a:ext uri="{FF2B5EF4-FFF2-40B4-BE49-F238E27FC236}">
                <a16:creationId xmlns:a16="http://schemas.microsoft.com/office/drawing/2014/main" id="{2CC26C95-A553-1C40-9F4C-4FD5E8F31C86}"/>
              </a:ext>
            </a:extLst>
          </p:cNvPr>
          <p:cNvPicPr>
            <a:picLocks noChangeAspect="1"/>
          </p:cNvPicPr>
          <p:nvPr/>
        </p:nvPicPr>
        <p:blipFill>
          <a:blip r:embed="rId2"/>
          <a:stretch>
            <a:fillRect/>
          </a:stretch>
        </p:blipFill>
        <p:spPr>
          <a:xfrm>
            <a:off x="0" y="848665"/>
            <a:ext cx="9144000" cy="5160670"/>
          </a:xfrm>
          <a:prstGeom prst="rect">
            <a:avLst/>
          </a:prstGeom>
        </p:spPr>
      </p:pic>
    </p:spTree>
    <p:extLst>
      <p:ext uri="{BB962C8B-B14F-4D97-AF65-F5344CB8AC3E}">
        <p14:creationId xmlns:p14="http://schemas.microsoft.com/office/powerpoint/2010/main" val="32589430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2800CB6-8281-8643-981E-32CD3F207EA5}"/>
              </a:ext>
            </a:extLst>
          </p:cNvPr>
          <p:cNvSpPr txBox="1">
            <a:spLocks/>
          </p:cNvSpPr>
          <p:nvPr/>
        </p:nvSpPr>
        <p:spPr>
          <a:xfrm>
            <a:off x="75531" y="136742"/>
            <a:ext cx="9051925" cy="701458"/>
          </a:xfrm>
          <a:prstGeom prst="rect">
            <a:avLst/>
          </a:prstGeom>
        </p:spPr>
        <p:txBody>
          <a:bodyPr lIns="91425" tIns="91425" rIns="91425" bIns="91425" anchor="b" anchorCtr="0"/>
          <a:lstStyle>
            <a:defPPr marR="0" algn="l" rtl="0">
              <a:lnSpc>
                <a:spcPct val="100000"/>
              </a:lnSpc>
              <a:spcBef>
                <a:spcPts val="0"/>
              </a:spcBef>
              <a:spcAft>
                <a:spcPts val="0"/>
              </a:spcAft>
            </a:defPPr>
            <a:lvl1pPr marR="0" algn="ctr" rtl="0">
              <a:lnSpc>
                <a:spcPct val="100000"/>
              </a:lnSpc>
              <a:spcBef>
                <a:spcPts val="0"/>
              </a:spcBef>
              <a:spcAft>
                <a:spcPts val="0"/>
              </a:spcAft>
              <a:buSzPct val="100000"/>
              <a:buNone/>
              <a:defRPr sz="4800" b="1" i="0" u="none" strike="noStrike" cap="none" baseline="0">
                <a:solidFill>
                  <a:srgbClr val="FFFFFF"/>
                </a:solidFill>
                <a:latin typeface="Calibri"/>
                <a:ea typeface="Arial"/>
                <a:cs typeface="Calibri"/>
                <a:sym typeface="Arial"/>
                <a:rtl val="0"/>
              </a:defRPr>
            </a:lvl1pPr>
            <a:lvl2pPr marR="0" algn="ctr" rtl="0">
              <a:lnSpc>
                <a:spcPct val="100000"/>
              </a:lnSpc>
              <a:spcBef>
                <a:spcPts val="0"/>
              </a:spcBef>
              <a:spcAft>
                <a:spcPts val="0"/>
              </a:spcAft>
              <a:buSzPct val="100000"/>
              <a:buNone/>
              <a:defRPr sz="4800" b="0" i="0" u="none" strike="noStrike" cap="none" baseline="0">
                <a:solidFill>
                  <a:srgbClr val="000000"/>
                </a:solidFill>
                <a:latin typeface="Arial"/>
                <a:ea typeface="Arial"/>
                <a:cs typeface="Arial"/>
                <a:sym typeface="Arial"/>
                <a:rtl val="0"/>
              </a:defRPr>
            </a:lvl2pPr>
            <a:lvl3pPr algn="ctr">
              <a:spcBef>
                <a:spcPts val="0"/>
              </a:spcBef>
              <a:buSzPct val="100000"/>
              <a:defRPr sz="4800"/>
            </a:lvl3pPr>
            <a:lvl4pPr algn="ctr">
              <a:spcBef>
                <a:spcPts val="0"/>
              </a:spcBef>
              <a:buSzPct val="100000"/>
              <a:defRPr sz="4800"/>
            </a:lvl4pPr>
            <a:lvl5pPr algn="ctr">
              <a:spcBef>
                <a:spcPts val="0"/>
              </a:spcBef>
              <a:buSzPct val="100000"/>
              <a:defRPr sz="4800"/>
            </a:lvl5pPr>
            <a:lvl6pPr algn="ctr">
              <a:spcBef>
                <a:spcPts val="0"/>
              </a:spcBef>
              <a:buSzPct val="100000"/>
              <a:defRPr sz="4800"/>
            </a:lvl6pPr>
            <a:lvl7pPr algn="ctr">
              <a:spcBef>
                <a:spcPts val="0"/>
              </a:spcBef>
              <a:buSzPct val="100000"/>
              <a:defRPr sz="4800"/>
            </a:lvl7pPr>
            <a:lvl8pPr algn="ctr">
              <a:spcBef>
                <a:spcPts val="0"/>
              </a:spcBef>
              <a:buSzPct val="100000"/>
              <a:defRPr sz="4800"/>
            </a:lvl8pPr>
            <a:lvl9pPr algn="ctr">
              <a:spcBef>
                <a:spcPts val="0"/>
              </a:spcBef>
              <a:buSzPct val="100000"/>
              <a:defRPr sz="4800"/>
            </a:lvl9pPr>
          </a:lstStyle>
          <a:p>
            <a:r>
              <a:rPr lang="en-US" dirty="0"/>
              <a:t>A Note for White Educators</a:t>
            </a:r>
          </a:p>
        </p:txBody>
      </p:sp>
      <p:sp>
        <p:nvSpPr>
          <p:cNvPr id="8" name="Rectangle 7">
            <a:extLst>
              <a:ext uri="{FF2B5EF4-FFF2-40B4-BE49-F238E27FC236}">
                <a16:creationId xmlns:a16="http://schemas.microsoft.com/office/drawing/2014/main" id="{9C47AB06-7A12-B143-9DD4-FA0A5F81AD75}"/>
              </a:ext>
            </a:extLst>
          </p:cNvPr>
          <p:cNvSpPr/>
          <p:nvPr/>
        </p:nvSpPr>
        <p:spPr>
          <a:xfrm>
            <a:off x="381000" y="1783140"/>
            <a:ext cx="8382000" cy="1569660"/>
          </a:xfrm>
          <a:prstGeom prst="rect">
            <a:avLst/>
          </a:prstGeom>
        </p:spPr>
        <p:txBody>
          <a:bodyPr wrap="square">
            <a:spAutoFit/>
          </a:bodyPr>
          <a:lstStyle/>
          <a:p>
            <a:r>
              <a:rPr lang="en-US" sz="2400" dirty="0">
                <a:solidFill>
                  <a:schemeClr val="tx1"/>
                </a:solidFill>
                <a:latin typeface="Adobe Garamond Pro" panose="02020502060506020403" pitchFamily="18" charset="77"/>
              </a:rPr>
              <a:t>For white educators in classrooms of predominantly youth of color, racial literacy provides a foundation for holding conversations about racism that validate the lived experience of their students, and support art making to expand such dialogue and action. </a:t>
            </a:r>
          </a:p>
        </p:txBody>
      </p:sp>
      <p:sp>
        <p:nvSpPr>
          <p:cNvPr id="9" name="Rectangle 8">
            <a:extLst>
              <a:ext uri="{FF2B5EF4-FFF2-40B4-BE49-F238E27FC236}">
                <a16:creationId xmlns:a16="http://schemas.microsoft.com/office/drawing/2014/main" id="{A0E6FDD1-968C-9544-B1D6-41A8AB362D8D}"/>
              </a:ext>
            </a:extLst>
          </p:cNvPr>
          <p:cNvSpPr/>
          <p:nvPr/>
        </p:nvSpPr>
        <p:spPr>
          <a:xfrm>
            <a:off x="381000" y="3992940"/>
            <a:ext cx="8382000" cy="1569660"/>
          </a:xfrm>
          <a:prstGeom prst="rect">
            <a:avLst/>
          </a:prstGeom>
        </p:spPr>
        <p:txBody>
          <a:bodyPr wrap="square">
            <a:spAutoFit/>
          </a:bodyPr>
          <a:lstStyle/>
          <a:p>
            <a:r>
              <a:rPr lang="en-US" sz="2400" dirty="0">
                <a:solidFill>
                  <a:schemeClr val="tx1"/>
                </a:solidFill>
                <a:latin typeface="Adobe Garamond Pro" panose="02020502060506020403" pitchFamily="18" charset="77"/>
              </a:rPr>
              <a:t>For white educators in classrooms of predominantly white youth, racial literacy can help their students cultivate a stance of solidarity that prevents indoctrination in the systemic institutionalized racism that exists broadly in schools and educational settings.</a:t>
            </a:r>
          </a:p>
        </p:txBody>
      </p:sp>
    </p:spTree>
    <p:extLst>
      <p:ext uri="{BB962C8B-B14F-4D97-AF65-F5344CB8AC3E}">
        <p14:creationId xmlns:p14="http://schemas.microsoft.com/office/powerpoint/2010/main" val="41608987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2800CB6-8281-8643-981E-32CD3F207EA5}"/>
              </a:ext>
            </a:extLst>
          </p:cNvPr>
          <p:cNvSpPr txBox="1">
            <a:spLocks/>
          </p:cNvSpPr>
          <p:nvPr/>
        </p:nvSpPr>
        <p:spPr>
          <a:xfrm>
            <a:off x="75531" y="289142"/>
            <a:ext cx="9051925" cy="701458"/>
          </a:xfrm>
          <a:prstGeom prst="rect">
            <a:avLst/>
          </a:prstGeom>
        </p:spPr>
        <p:txBody>
          <a:bodyPr lIns="91425" tIns="91425" rIns="91425" bIns="91425" anchor="b" anchorCtr="0"/>
          <a:lstStyle>
            <a:defPPr marR="0" algn="l" rtl="0">
              <a:lnSpc>
                <a:spcPct val="100000"/>
              </a:lnSpc>
              <a:spcBef>
                <a:spcPts val="0"/>
              </a:spcBef>
              <a:spcAft>
                <a:spcPts val="0"/>
              </a:spcAft>
            </a:defPPr>
            <a:lvl1pPr marR="0" algn="ctr" rtl="0">
              <a:lnSpc>
                <a:spcPct val="100000"/>
              </a:lnSpc>
              <a:spcBef>
                <a:spcPts val="0"/>
              </a:spcBef>
              <a:spcAft>
                <a:spcPts val="0"/>
              </a:spcAft>
              <a:buSzPct val="100000"/>
              <a:buNone/>
              <a:defRPr sz="4800" b="1" i="0" u="none" strike="noStrike" cap="none" baseline="0">
                <a:solidFill>
                  <a:srgbClr val="FFFFFF"/>
                </a:solidFill>
                <a:latin typeface="Calibri"/>
                <a:ea typeface="Arial"/>
                <a:cs typeface="Calibri"/>
                <a:sym typeface="Arial"/>
                <a:rtl val="0"/>
              </a:defRPr>
            </a:lvl1pPr>
            <a:lvl2pPr marR="0" algn="ctr" rtl="0">
              <a:lnSpc>
                <a:spcPct val="100000"/>
              </a:lnSpc>
              <a:spcBef>
                <a:spcPts val="0"/>
              </a:spcBef>
              <a:spcAft>
                <a:spcPts val="0"/>
              </a:spcAft>
              <a:buSzPct val="100000"/>
              <a:buNone/>
              <a:defRPr sz="4800" b="0" i="0" u="none" strike="noStrike" cap="none" baseline="0">
                <a:solidFill>
                  <a:srgbClr val="000000"/>
                </a:solidFill>
                <a:latin typeface="Arial"/>
                <a:ea typeface="Arial"/>
                <a:cs typeface="Arial"/>
                <a:sym typeface="Arial"/>
                <a:rtl val="0"/>
              </a:defRPr>
            </a:lvl2pPr>
            <a:lvl3pPr algn="ctr">
              <a:spcBef>
                <a:spcPts val="0"/>
              </a:spcBef>
              <a:buSzPct val="100000"/>
              <a:defRPr sz="4800"/>
            </a:lvl3pPr>
            <a:lvl4pPr algn="ctr">
              <a:spcBef>
                <a:spcPts val="0"/>
              </a:spcBef>
              <a:buSzPct val="100000"/>
              <a:defRPr sz="4800"/>
            </a:lvl4pPr>
            <a:lvl5pPr algn="ctr">
              <a:spcBef>
                <a:spcPts val="0"/>
              </a:spcBef>
              <a:buSzPct val="100000"/>
              <a:defRPr sz="4800"/>
            </a:lvl5pPr>
            <a:lvl6pPr algn="ctr">
              <a:spcBef>
                <a:spcPts val="0"/>
              </a:spcBef>
              <a:buSzPct val="100000"/>
              <a:defRPr sz="4800"/>
            </a:lvl6pPr>
            <a:lvl7pPr algn="ctr">
              <a:spcBef>
                <a:spcPts val="0"/>
              </a:spcBef>
              <a:buSzPct val="100000"/>
              <a:defRPr sz="4800"/>
            </a:lvl7pPr>
            <a:lvl8pPr algn="ctr">
              <a:spcBef>
                <a:spcPts val="0"/>
              </a:spcBef>
              <a:buSzPct val="100000"/>
              <a:defRPr sz="4800"/>
            </a:lvl8pPr>
            <a:lvl9pPr algn="ctr">
              <a:spcBef>
                <a:spcPts val="0"/>
              </a:spcBef>
              <a:buSzPct val="100000"/>
              <a:defRPr sz="4800"/>
            </a:lvl9pPr>
          </a:lstStyle>
          <a:p>
            <a:r>
              <a:rPr lang="en-US" sz="2800" dirty="0"/>
              <a:t>A Note For Educators in White Communities </a:t>
            </a:r>
          </a:p>
          <a:p>
            <a:r>
              <a:rPr lang="en-US" sz="2800" dirty="0"/>
              <a:t>&amp; Communities of Privilege </a:t>
            </a:r>
          </a:p>
        </p:txBody>
      </p:sp>
      <p:sp>
        <p:nvSpPr>
          <p:cNvPr id="7" name="Text Placeholder 2">
            <a:extLst>
              <a:ext uri="{FF2B5EF4-FFF2-40B4-BE49-F238E27FC236}">
                <a16:creationId xmlns:a16="http://schemas.microsoft.com/office/drawing/2014/main" id="{80BFC921-E514-AF4E-9D86-D40CA16289A6}"/>
              </a:ext>
            </a:extLst>
          </p:cNvPr>
          <p:cNvSpPr txBox="1">
            <a:spLocks/>
          </p:cNvSpPr>
          <p:nvPr/>
        </p:nvSpPr>
        <p:spPr>
          <a:xfrm>
            <a:off x="647700" y="1219200"/>
            <a:ext cx="7848599" cy="5257800"/>
          </a:xfrm>
          <a:prstGeom prst="rect">
            <a:avLst/>
          </a:prstGeom>
        </p:spPr>
        <p:txBody>
          <a:bodyPr/>
          <a:lstStyle>
            <a:defPPr marR="0" algn="l" rtl="0">
              <a:lnSpc>
                <a:spcPct val="100000"/>
              </a:lnSpc>
              <a:spcBef>
                <a:spcPts val="0"/>
              </a:spcBef>
              <a:spcAft>
                <a:spcPts val="0"/>
              </a:spcAft>
            </a:defPPr>
            <a:lvl1pPr marR="0" algn="l" rtl="0">
              <a:lnSpc>
                <a:spcPct val="100000"/>
              </a:lnSpc>
              <a:spcBef>
                <a:spcPts val="0"/>
              </a:spcBef>
              <a:spcAft>
                <a:spcPts val="0"/>
              </a:spcAft>
              <a:buNone/>
              <a:defRPr sz="2000" b="0" i="0" u="none" strike="noStrike" cap="none" baseline="0">
                <a:solidFill>
                  <a:srgbClr val="000000"/>
                </a:solidFill>
                <a:latin typeface="Calibri"/>
                <a:ea typeface="Arial"/>
                <a:cs typeface="Calibri"/>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a:lstStyle>
          <a:p>
            <a:pPr>
              <a:lnSpc>
                <a:spcPct val="150000"/>
              </a:lnSpc>
            </a:pPr>
            <a:endParaRPr lang="en-US" sz="2400" dirty="0">
              <a:latin typeface="Adobe Garamond Pro" panose="02020502060506020403" pitchFamily="18" charset="77"/>
            </a:endParaRPr>
          </a:p>
          <a:p>
            <a:pPr>
              <a:lnSpc>
                <a:spcPct val="150000"/>
              </a:lnSpc>
            </a:pPr>
            <a:endParaRPr lang="en-US" sz="2400" dirty="0">
              <a:latin typeface="Adobe Garamond Pro" panose="02020502060506020403" pitchFamily="18" charset="77"/>
            </a:endParaRPr>
          </a:p>
        </p:txBody>
      </p:sp>
      <p:sp>
        <p:nvSpPr>
          <p:cNvPr id="5" name="Text Placeholder 2">
            <a:extLst>
              <a:ext uri="{FF2B5EF4-FFF2-40B4-BE49-F238E27FC236}">
                <a16:creationId xmlns:a16="http://schemas.microsoft.com/office/drawing/2014/main" id="{D1D86D4E-28B4-2E4F-B666-CFDE60351B8B}"/>
              </a:ext>
            </a:extLst>
          </p:cNvPr>
          <p:cNvSpPr txBox="1">
            <a:spLocks/>
          </p:cNvSpPr>
          <p:nvPr/>
        </p:nvSpPr>
        <p:spPr>
          <a:xfrm>
            <a:off x="800100" y="1371600"/>
            <a:ext cx="7848599" cy="3886200"/>
          </a:xfrm>
          <a:prstGeom prst="rect">
            <a:avLst/>
          </a:prstGeom>
        </p:spPr>
        <p:txBody>
          <a:bodyPr/>
          <a:lstStyle>
            <a:defPPr marR="0" algn="l" rtl="0">
              <a:lnSpc>
                <a:spcPct val="100000"/>
              </a:lnSpc>
              <a:spcBef>
                <a:spcPts val="0"/>
              </a:spcBef>
              <a:spcAft>
                <a:spcPts val="0"/>
              </a:spcAft>
            </a:defPPr>
            <a:lvl1pPr marR="0" algn="l" rtl="0">
              <a:lnSpc>
                <a:spcPct val="100000"/>
              </a:lnSpc>
              <a:spcBef>
                <a:spcPts val="0"/>
              </a:spcBef>
              <a:spcAft>
                <a:spcPts val="0"/>
              </a:spcAft>
              <a:buNone/>
              <a:defRPr sz="2000" b="0" i="0" u="none" strike="noStrike" cap="none" baseline="0">
                <a:solidFill>
                  <a:srgbClr val="000000"/>
                </a:solidFill>
                <a:latin typeface="Calibri"/>
                <a:ea typeface="Arial"/>
                <a:cs typeface="Calibri"/>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a:lstStyle>
          <a:p>
            <a:pPr>
              <a:lnSpc>
                <a:spcPct val="150000"/>
              </a:lnSpc>
            </a:pPr>
            <a:r>
              <a:rPr lang="en-US" sz="2400" dirty="0">
                <a:latin typeface="Adobe Garamond Pro" panose="02020502060506020403" pitchFamily="18" charset="77"/>
              </a:rPr>
              <a:t>Any educator serving youth in communities ”not” impacted/targeted by the system will also find the resources in this module relevant. What follows are good starting places to support you in being sure we are not simply indoctrinating students in these communities into systems of oppression, but rather educating them on the harm these systems have on everyone. </a:t>
            </a:r>
          </a:p>
          <a:p>
            <a:pPr marL="342900" indent="-342900">
              <a:lnSpc>
                <a:spcPct val="150000"/>
              </a:lnSpc>
              <a:buFont typeface="Arial" panose="020B0604020202020204" pitchFamily="34" charset="0"/>
              <a:buChar char="•"/>
            </a:pPr>
            <a:r>
              <a:rPr lang="en-US" sz="2400" dirty="0">
                <a:latin typeface="Adobe Garamond Pro" panose="02020502060506020403" pitchFamily="18" charset="77"/>
                <a:hlinkClick r:id="rId2"/>
              </a:rPr>
              <a:t>Why Schools Need More Teachers of Color – for White Students</a:t>
            </a:r>
            <a:endParaRPr lang="en-US" sz="2400" dirty="0">
              <a:latin typeface="Adobe Garamond Pro" panose="02020502060506020403" pitchFamily="18" charset="77"/>
            </a:endParaRPr>
          </a:p>
          <a:p>
            <a:pPr>
              <a:lnSpc>
                <a:spcPct val="150000"/>
              </a:lnSpc>
            </a:pPr>
            <a:endParaRPr lang="en-US" sz="2400" dirty="0">
              <a:latin typeface="Adobe Garamond Pro" panose="02020502060506020403" pitchFamily="18" charset="77"/>
            </a:endParaRPr>
          </a:p>
          <a:p>
            <a:pPr>
              <a:lnSpc>
                <a:spcPct val="150000"/>
              </a:lnSpc>
            </a:pPr>
            <a:endParaRPr lang="en-US" sz="2400" dirty="0">
              <a:latin typeface="Adobe Garamond Pro" panose="02020502060506020403" pitchFamily="18" charset="77"/>
            </a:endParaRPr>
          </a:p>
        </p:txBody>
      </p:sp>
    </p:spTree>
    <p:extLst>
      <p:ext uri="{BB962C8B-B14F-4D97-AF65-F5344CB8AC3E}">
        <p14:creationId xmlns:p14="http://schemas.microsoft.com/office/powerpoint/2010/main" val="18678383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2800CB6-8281-8643-981E-32CD3F207EA5}"/>
              </a:ext>
            </a:extLst>
          </p:cNvPr>
          <p:cNvSpPr txBox="1">
            <a:spLocks/>
          </p:cNvSpPr>
          <p:nvPr/>
        </p:nvSpPr>
        <p:spPr>
          <a:xfrm>
            <a:off x="75531" y="289142"/>
            <a:ext cx="9051925" cy="701458"/>
          </a:xfrm>
          <a:prstGeom prst="rect">
            <a:avLst/>
          </a:prstGeom>
        </p:spPr>
        <p:txBody>
          <a:bodyPr lIns="91425" tIns="91425" rIns="91425" bIns="91425" anchor="b" anchorCtr="0"/>
          <a:lstStyle>
            <a:defPPr marR="0" algn="l" rtl="0">
              <a:lnSpc>
                <a:spcPct val="100000"/>
              </a:lnSpc>
              <a:spcBef>
                <a:spcPts val="0"/>
              </a:spcBef>
              <a:spcAft>
                <a:spcPts val="0"/>
              </a:spcAft>
            </a:defPPr>
            <a:lvl1pPr marR="0" algn="ctr" rtl="0">
              <a:lnSpc>
                <a:spcPct val="100000"/>
              </a:lnSpc>
              <a:spcBef>
                <a:spcPts val="0"/>
              </a:spcBef>
              <a:spcAft>
                <a:spcPts val="0"/>
              </a:spcAft>
              <a:buSzPct val="100000"/>
              <a:buNone/>
              <a:defRPr sz="4800" b="1" i="0" u="none" strike="noStrike" cap="none" baseline="0">
                <a:solidFill>
                  <a:srgbClr val="FFFFFF"/>
                </a:solidFill>
                <a:latin typeface="Calibri"/>
                <a:ea typeface="Arial"/>
                <a:cs typeface="Calibri"/>
                <a:sym typeface="Arial"/>
                <a:rtl val="0"/>
              </a:defRPr>
            </a:lvl1pPr>
            <a:lvl2pPr marR="0" algn="ctr" rtl="0">
              <a:lnSpc>
                <a:spcPct val="100000"/>
              </a:lnSpc>
              <a:spcBef>
                <a:spcPts val="0"/>
              </a:spcBef>
              <a:spcAft>
                <a:spcPts val="0"/>
              </a:spcAft>
              <a:buSzPct val="100000"/>
              <a:buNone/>
              <a:defRPr sz="4800" b="0" i="0" u="none" strike="noStrike" cap="none" baseline="0">
                <a:solidFill>
                  <a:srgbClr val="000000"/>
                </a:solidFill>
                <a:latin typeface="Arial"/>
                <a:ea typeface="Arial"/>
                <a:cs typeface="Arial"/>
                <a:sym typeface="Arial"/>
                <a:rtl val="0"/>
              </a:defRPr>
            </a:lvl2pPr>
            <a:lvl3pPr algn="ctr">
              <a:spcBef>
                <a:spcPts val="0"/>
              </a:spcBef>
              <a:buSzPct val="100000"/>
              <a:defRPr sz="4800"/>
            </a:lvl3pPr>
            <a:lvl4pPr algn="ctr">
              <a:spcBef>
                <a:spcPts val="0"/>
              </a:spcBef>
              <a:buSzPct val="100000"/>
              <a:defRPr sz="4800"/>
            </a:lvl4pPr>
            <a:lvl5pPr algn="ctr">
              <a:spcBef>
                <a:spcPts val="0"/>
              </a:spcBef>
              <a:buSzPct val="100000"/>
              <a:defRPr sz="4800"/>
            </a:lvl5pPr>
            <a:lvl6pPr algn="ctr">
              <a:spcBef>
                <a:spcPts val="0"/>
              </a:spcBef>
              <a:buSzPct val="100000"/>
              <a:defRPr sz="4800"/>
            </a:lvl6pPr>
            <a:lvl7pPr algn="ctr">
              <a:spcBef>
                <a:spcPts val="0"/>
              </a:spcBef>
              <a:buSzPct val="100000"/>
              <a:defRPr sz="4800"/>
            </a:lvl7pPr>
            <a:lvl8pPr algn="ctr">
              <a:spcBef>
                <a:spcPts val="0"/>
              </a:spcBef>
              <a:buSzPct val="100000"/>
              <a:defRPr sz="4800"/>
            </a:lvl8pPr>
            <a:lvl9pPr algn="ctr">
              <a:spcBef>
                <a:spcPts val="0"/>
              </a:spcBef>
              <a:buSzPct val="100000"/>
              <a:defRPr sz="4800"/>
            </a:lvl9pPr>
          </a:lstStyle>
          <a:p>
            <a:r>
              <a:rPr lang="en-US" sz="2800" dirty="0"/>
              <a:t>A Note For Educators in White Communities </a:t>
            </a:r>
          </a:p>
          <a:p>
            <a:r>
              <a:rPr lang="en-US" sz="2800" dirty="0"/>
              <a:t>&amp; Communities of Privilege </a:t>
            </a:r>
          </a:p>
        </p:txBody>
      </p:sp>
      <p:sp>
        <p:nvSpPr>
          <p:cNvPr id="7" name="Text Placeholder 2">
            <a:extLst>
              <a:ext uri="{FF2B5EF4-FFF2-40B4-BE49-F238E27FC236}">
                <a16:creationId xmlns:a16="http://schemas.microsoft.com/office/drawing/2014/main" id="{80BFC921-E514-AF4E-9D86-D40CA16289A6}"/>
              </a:ext>
            </a:extLst>
          </p:cNvPr>
          <p:cNvSpPr txBox="1">
            <a:spLocks/>
          </p:cNvSpPr>
          <p:nvPr/>
        </p:nvSpPr>
        <p:spPr>
          <a:xfrm>
            <a:off x="647700" y="1219200"/>
            <a:ext cx="7848599" cy="5257800"/>
          </a:xfrm>
          <a:prstGeom prst="rect">
            <a:avLst/>
          </a:prstGeom>
        </p:spPr>
        <p:txBody>
          <a:bodyPr/>
          <a:lstStyle>
            <a:defPPr marR="0" algn="l" rtl="0">
              <a:lnSpc>
                <a:spcPct val="100000"/>
              </a:lnSpc>
              <a:spcBef>
                <a:spcPts val="0"/>
              </a:spcBef>
              <a:spcAft>
                <a:spcPts val="0"/>
              </a:spcAft>
            </a:defPPr>
            <a:lvl1pPr marR="0" algn="l" rtl="0">
              <a:lnSpc>
                <a:spcPct val="100000"/>
              </a:lnSpc>
              <a:spcBef>
                <a:spcPts val="0"/>
              </a:spcBef>
              <a:spcAft>
                <a:spcPts val="0"/>
              </a:spcAft>
              <a:buNone/>
              <a:defRPr sz="2000" b="0" i="0" u="none" strike="noStrike" cap="none" baseline="0">
                <a:solidFill>
                  <a:srgbClr val="000000"/>
                </a:solidFill>
                <a:latin typeface="Calibri"/>
                <a:ea typeface="Arial"/>
                <a:cs typeface="Calibri"/>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a:lstStyle>
          <a:p>
            <a:pPr>
              <a:lnSpc>
                <a:spcPct val="150000"/>
              </a:lnSpc>
            </a:pPr>
            <a:endParaRPr lang="en-US" sz="2400" dirty="0">
              <a:latin typeface="Adobe Garamond Pro" panose="02020502060506020403" pitchFamily="18" charset="77"/>
            </a:endParaRPr>
          </a:p>
          <a:p>
            <a:pPr>
              <a:lnSpc>
                <a:spcPct val="150000"/>
              </a:lnSpc>
            </a:pPr>
            <a:endParaRPr lang="en-US" sz="2400" dirty="0">
              <a:latin typeface="Adobe Garamond Pro" panose="02020502060506020403" pitchFamily="18" charset="77"/>
            </a:endParaRPr>
          </a:p>
        </p:txBody>
      </p:sp>
      <p:sp>
        <p:nvSpPr>
          <p:cNvPr id="5" name="Text Placeholder 2">
            <a:extLst>
              <a:ext uri="{FF2B5EF4-FFF2-40B4-BE49-F238E27FC236}">
                <a16:creationId xmlns:a16="http://schemas.microsoft.com/office/drawing/2014/main" id="{D1D86D4E-28B4-2E4F-B666-CFDE60351B8B}"/>
              </a:ext>
            </a:extLst>
          </p:cNvPr>
          <p:cNvSpPr txBox="1">
            <a:spLocks/>
          </p:cNvSpPr>
          <p:nvPr/>
        </p:nvSpPr>
        <p:spPr>
          <a:xfrm>
            <a:off x="800100" y="990600"/>
            <a:ext cx="7848599" cy="3886200"/>
          </a:xfrm>
          <a:prstGeom prst="rect">
            <a:avLst/>
          </a:prstGeom>
        </p:spPr>
        <p:txBody>
          <a:bodyPr/>
          <a:lstStyle>
            <a:defPPr marR="0" algn="l" rtl="0">
              <a:lnSpc>
                <a:spcPct val="100000"/>
              </a:lnSpc>
              <a:spcBef>
                <a:spcPts val="0"/>
              </a:spcBef>
              <a:spcAft>
                <a:spcPts val="0"/>
              </a:spcAft>
            </a:defPPr>
            <a:lvl1pPr marR="0" algn="l" rtl="0">
              <a:lnSpc>
                <a:spcPct val="100000"/>
              </a:lnSpc>
              <a:spcBef>
                <a:spcPts val="0"/>
              </a:spcBef>
              <a:spcAft>
                <a:spcPts val="0"/>
              </a:spcAft>
              <a:buNone/>
              <a:defRPr sz="2000" b="0" i="0" u="none" strike="noStrike" cap="none" baseline="0">
                <a:solidFill>
                  <a:srgbClr val="000000"/>
                </a:solidFill>
                <a:latin typeface="Calibri"/>
                <a:ea typeface="Arial"/>
                <a:cs typeface="Calibri"/>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a:lstStyle>
          <a:p>
            <a:pPr marL="342900" indent="-342900">
              <a:lnSpc>
                <a:spcPct val="150000"/>
              </a:lnSpc>
              <a:buFont typeface="Arial" panose="020B0604020202020204" pitchFamily="34" charset="0"/>
              <a:buChar char="•"/>
            </a:pPr>
            <a:r>
              <a:rPr lang="en-US" sz="2400" dirty="0">
                <a:latin typeface="Adobe Garamond Pro" panose="02020502060506020403" pitchFamily="18" charset="77"/>
                <a:hlinkClick r:id="rId3"/>
              </a:rPr>
              <a:t>Why White Students Need Multicultural and Social Justice Education</a:t>
            </a:r>
            <a:endParaRPr lang="en-US" sz="2400" dirty="0">
              <a:latin typeface="Adobe Garamond Pro" panose="02020502060506020403" pitchFamily="18" charset="77"/>
            </a:endParaRPr>
          </a:p>
          <a:p>
            <a:pPr marL="342900" indent="-342900">
              <a:lnSpc>
                <a:spcPct val="150000"/>
              </a:lnSpc>
              <a:buFont typeface="Arial" panose="020B0604020202020204" pitchFamily="34" charset="0"/>
              <a:buChar char="•"/>
            </a:pPr>
            <a:endParaRPr lang="en-US" sz="2400" dirty="0">
              <a:latin typeface="Adobe Garamond Pro" panose="02020502060506020403" pitchFamily="18" charset="77"/>
            </a:endParaRPr>
          </a:p>
          <a:p>
            <a:pPr marL="342900" indent="-342900">
              <a:lnSpc>
                <a:spcPct val="150000"/>
              </a:lnSpc>
              <a:buFont typeface="Arial" panose="020B0604020202020204" pitchFamily="34" charset="0"/>
              <a:buChar char="•"/>
            </a:pPr>
            <a:endParaRPr lang="en-US" sz="2400" dirty="0">
              <a:latin typeface="Adobe Garamond Pro" panose="02020502060506020403" pitchFamily="18" charset="77"/>
            </a:endParaRPr>
          </a:p>
          <a:p>
            <a:pPr marL="342900" indent="-342900">
              <a:lnSpc>
                <a:spcPct val="150000"/>
              </a:lnSpc>
              <a:buFont typeface="Arial" panose="020B0604020202020204" pitchFamily="34" charset="0"/>
              <a:buChar char="•"/>
            </a:pPr>
            <a:endParaRPr lang="en-US" sz="2400" dirty="0">
              <a:latin typeface="Adobe Garamond Pro" panose="02020502060506020403" pitchFamily="18" charset="77"/>
            </a:endParaRPr>
          </a:p>
          <a:p>
            <a:pPr marL="342900" indent="-342900">
              <a:lnSpc>
                <a:spcPct val="150000"/>
              </a:lnSpc>
              <a:buFont typeface="Arial" panose="020B0604020202020204" pitchFamily="34" charset="0"/>
              <a:buChar char="•"/>
            </a:pPr>
            <a:endParaRPr lang="en-US" sz="2400" dirty="0">
              <a:latin typeface="Adobe Garamond Pro" panose="02020502060506020403" pitchFamily="18" charset="77"/>
            </a:endParaRPr>
          </a:p>
          <a:p>
            <a:pPr marL="342900" indent="-342900">
              <a:lnSpc>
                <a:spcPct val="150000"/>
              </a:lnSpc>
              <a:buFont typeface="Arial" panose="020B0604020202020204" pitchFamily="34" charset="0"/>
              <a:buChar char="•"/>
            </a:pPr>
            <a:endParaRPr lang="en-US" sz="2400" dirty="0">
              <a:latin typeface="Adobe Garamond Pro" panose="02020502060506020403" pitchFamily="18" charset="77"/>
            </a:endParaRPr>
          </a:p>
          <a:p>
            <a:pPr marL="342900" indent="-342900">
              <a:lnSpc>
                <a:spcPct val="150000"/>
              </a:lnSpc>
              <a:buFont typeface="Arial" panose="020B0604020202020204" pitchFamily="34" charset="0"/>
              <a:buChar char="•"/>
            </a:pPr>
            <a:endParaRPr lang="en-US" sz="2400" dirty="0">
              <a:latin typeface="Adobe Garamond Pro" panose="02020502060506020403" pitchFamily="18" charset="77"/>
            </a:endParaRPr>
          </a:p>
          <a:p>
            <a:pPr marL="342900" indent="-342900">
              <a:lnSpc>
                <a:spcPct val="150000"/>
              </a:lnSpc>
              <a:buFont typeface="Arial" panose="020B0604020202020204" pitchFamily="34" charset="0"/>
              <a:buChar char="•"/>
            </a:pPr>
            <a:r>
              <a:rPr lang="en-US" sz="2400" dirty="0">
                <a:latin typeface="Adobe Garamond Pro" panose="02020502060506020403" pitchFamily="18" charset="77"/>
              </a:rPr>
              <a:t>Video: </a:t>
            </a:r>
            <a:r>
              <a:rPr lang="en-US" sz="2400" dirty="0" err="1">
                <a:latin typeface="Adobe Garamond Pro" panose="02020502060506020403" pitchFamily="18" charset="77"/>
              </a:rPr>
              <a:t>Ibram</a:t>
            </a:r>
            <a:r>
              <a:rPr lang="en-US" sz="2400" dirty="0">
                <a:latin typeface="Adobe Garamond Pro" panose="02020502060506020403" pitchFamily="18" charset="77"/>
              </a:rPr>
              <a:t> X. </a:t>
            </a:r>
            <a:r>
              <a:rPr lang="en-US" sz="2400" dirty="0" err="1">
                <a:latin typeface="Adobe Garamond Pro" panose="02020502060506020403" pitchFamily="18" charset="77"/>
              </a:rPr>
              <a:t>Kendi</a:t>
            </a:r>
            <a:r>
              <a:rPr lang="en-US" sz="2400" dirty="0">
                <a:latin typeface="Adobe Garamond Pro" panose="02020502060506020403" pitchFamily="18" charset="77"/>
              </a:rPr>
              <a:t>: The Difference Between being ”Not Racist” and Anti-Racist</a:t>
            </a:r>
          </a:p>
          <a:p>
            <a:pPr>
              <a:lnSpc>
                <a:spcPct val="150000"/>
              </a:lnSpc>
            </a:pPr>
            <a:endParaRPr lang="en-US" sz="2400" dirty="0">
              <a:latin typeface="Adobe Garamond Pro" panose="02020502060506020403" pitchFamily="18" charset="77"/>
            </a:endParaRPr>
          </a:p>
        </p:txBody>
      </p:sp>
      <p:pic>
        <p:nvPicPr>
          <p:cNvPr id="2" name="Online Media 1" descr="The difference between being &quot;not racist&quot; and antiracist | Ibram X. Kendi">
            <a:hlinkClick r:id="" action="ppaction://media"/>
            <a:extLst>
              <a:ext uri="{FF2B5EF4-FFF2-40B4-BE49-F238E27FC236}">
                <a16:creationId xmlns:a16="http://schemas.microsoft.com/office/drawing/2014/main" id="{D4546911-267F-E748-B1A9-B9CBADBBD187}"/>
              </a:ext>
            </a:extLst>
          </p:cNvPr>
          <p:cNvPicPr>
            <a:picLocks noRot="1" noChangeAspect="1"/>
          </p:cNvPicPr>
          <p:nvPr>
            <a:videoFile r:link="rId1"/>
          </p:nvPr>
        </p:nvPicPr>
        <p:blipFill>
          <a:blip r:embed="rId4"/>
          <a:stretch>
            <a:fillRect/>
          </a:stretch>
        </p:blipFill>
        <p:spPr>
          <a:xfrm>
            <a:off x="1985527" y="2362200"/>
            <a:ext cx="5172945" cy="2922714"/>
          </a:xfrm>
          <a:prstGeom prst="rect">
            <a:avLst/>
          </a:prstGeom>
        </p:spPr>
      </p:pic>
    </p:spTree>
    <p:extLst>
      <p:ext uri="{BB962C8B-B14F-4D97-AF65-F5344CB8AC3E}">
        <p14:creationId xmlns:p14="http://schemas.microsoft.com/office/powerpoint/2010/main" val="4164894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6C56B5A-534C-6745-AABF-F1AD9D15E241}"/>
              </a:ext>
            </a:extLst>
          </p:cNvPr>
          <p:cNvSpPr txBox="1">
            <a:spLocks/>
          </p:cNvSpPr>
          <p:nvPr/>
        </p:nvSpPr>
        <p:spPr>
          <a:xfrm>
            <a:off x="75531" y="136742"/>
            <a:ext cx="9051925" cy="701458"/>
          </a:xfrm>
          <a:prstGeom prst="rect">
            <a:avLst/>
          </a:prstGeom>
        </p:spPr>
        <p:txBody>
          <a:bodyPr lIns="91425" tIns="91425" rIns="91425" bIns="91425" anchor="b" anchorCtr="0"/>
          <a:lstStyle>
            <a:defPPr marR="0" algn="l" rtl="0">
              <a:lnSpc>
                <a:spcPct val="100000"/>
              </a:lnSpc>
              <a:spcBef>
                <a:spcPts val="0"/>
              </a:spcBef>
              <a:spcAft>
                <a:spcPts val="0"/>
              </a:spcAft>
            </a:defPPr>
            <a:lvl1pPr marR="0" algn="ctr" rtl="0">
              <a:lnSpc>
                <a:spcPct val="100000"/>
              </a:lnSpc>
              <a:spcBef>
                <a:spcPts val="0"/>
              </a:spcBef>
              <a:spcAft>
                <a:spcPts val="0"/>
              </a:spcAft>
              <a:buSzPct val="100000"/>
              <a:buNone/>
              <a:defRPr sz="4800" b="1" i="0" u="none" strike="noStrike" cap="none" baseline="0">
                <a:solidFill>
                  <a:srgbClr val="FFFFFF"/>
                </a:solidFill>
                <a:latin typeface="Calibri"/>
                <a:ea typeface="Arial"/>
                <a:cs typeface="Calibri"/>
                <a:sym typeface="Arial"/>
                <a:rtl val="0"/>
              </a:defRPr>
            </a:lvl1pPr>
            <a:lvl2pPr marR="0" algn="ctr" rtl="0">
              <a:lnSpc>
                <a:spcPct val="100000"/>
              </a:lnSpc>
              <a:spcBef>
                <a:spcPts val="0"/>
              </a:spcBef>
              <a:spcAft>
                <a:spcPts val="0"/>
              </a:spcAft>
              <a:buSzPct val="100000"/>
              <a:buNone/>
              <a:defRPr sz="4800" b="0" i="0" u="none" strike="noStrike" cap="none" baseline="0">
                <a:solidFill>
                  <a:srgbClr val="000000"/>
                </a:solidFill>
                <a:latin typeface="Arial"/>
                <a:ea typeface="Arial"/>
                <a:cs typeface="Arial"/>
                <a:sym typeface="Arial"/>
                <a:rtl val="0"/>
              </a:defRPr>
            </a:lvl2pPr>
            <a:lvl3pPr algn="ctr">
              <a:spcBef>
                <a:spcPts val="0"/>
              </a:spcBef>
              <a:buSzPct val="100000"/>
              <a:defRPr sz="4800"/>
            </a:lvl3pPr>
            <a:lvl4pPr algn="ctr">
              <a:spcBef>
                <a:spcPts val="0"/>
              </a:spcBef>
              <a:buSzPct val="100000"/>
              <a:defRPr sz="4800"/>
            </a:lvl4pPr>
            <a:lvl5pPr algn="ctr">
              <a:spcBef>
                <a:spcPts val="0"/>
              </a:spcBef>
              <a:buSzPct val="100000"/>
              <a:defRPr sz="4800"/>
            </a:lvl5pPr>
            <a:lvl6pPr algn="ctr">
              <a:spcBef>
                <a:spcPts val="0"/>
              </a:spcBef>
              <a:buSzPct val="100000"/>
              <a:defRPr sz="4800"/>
            </a:lvl6pPr>
            <a:lvl7pPr algn="ctr">
              <a:spcBef>
                <a:spcPts val="0"/>
              </a:spcBef>
              <a:buSzPct val="100000"/>
              <a:defRPr sz="4800"/>
            </a:lvl7pPr>
            <a:lvl8pPr algn="ctr">
              <a:spcBef>
                <a:spcPts val="0"/>
              </a:spcBef>
              <a:buSzPct val="100000"/>
              <a:defRPr sz="4800"/>
            </a:lvl8pPr>
            <a:lvl9pPr algn="ctr">
              <a:spcBef>
                <a:spcPts val="0"/>
              </a:spcBef>
              <a:buSzPct val="100000"/>
              <a:defRPr sz="4800"/>
            </a:lvl9pPr>
          </a:lstStyle>
          <a:p>
            <a:r>
              <a:rPr lang="en-US" dirty="0"/>
              <a:t>Key Frameworks / Theories</a:t>
            </a:r>
          </a:p>
        </p:txBody>
      </p:sp>
      <p:sp>
        <p:nvSpPr>
          <p:cNvPr id="7" name="Text Placeholder 2">
            <a:extLst>
              <a:ext uri="{FF2B5EF4-FFF2-40B4-BE49-F238E27FC236}">
                <a16:creationId xmlns:a16="http://schemas.microsoft.com/office/drawing/2014/main" id="{815628C7-B285-FF4E-A148-BA020753EBEA}"/>
              </a:ext>
            </a:extLst>
          </p:cNvPr>
          <p:cNvSpPr txBox="1">
            <a:spLocks/>
          </p:cNvSpPr>
          <p:nvPr/>
        </p:nvSpPr>
        <p:spPr>
          <a:xfrm>
            <a:off x="647700" y="1676400"/>
            <a:ext cx="7848599" cy="3886200"/>
          </a:xfrm>
          <a:prstGeom prst="rect">
            <a:avLst/>
          </a:prstGeom>
        </p:spPr>
        <p:txBody>
          <a:bodyPr/>
          <a:lstStyle>
            <a:defPPr marR="0" algn="l" rtl="0">
              <a:lnSpc>
                <a:spcPct val="100000"/>
              </a:lnSpc>
              <a:spcBef>
                <a:spcPts val="0"/>
              </a:spcBef>
              <a:spcAft>
                <a:spcPts val="0"/>
              </a:spcAft>
            </a:defPPr>
            <a:lvl1pPr marR="0" algn="l" rtl="0">
              <a:lnSpc>
                <a:spcPct val="100000"/>
              </a:lnSpc>
              <a:spcBef>
                <a:spcPts val="0"/>
              </a:spcBef>
              <a:spcAft>
                <a:spcPts val="0"/>
              </a:spcAft>
              <a:buNone/>
              <a:defRPr sz="2000" b="0" i="0" u="none" strike="noStrike" cap="none" baseline="0">
                <a:solidFill>
                  <a:srgbClr val="000000"/>
                </a:solidFill>
                <a:latin typeface="Calibri"/>
                <a:ea typeface="Arial"/>
                <a:cs typeface="Calibri"/>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a:lstStyle>
          <a:p>
            <a:pPr>
              <a:lnSpc>
                <a:spcPct val="150000"/>
              </a:lnSpc>
            </a:pPr>
            <a:r>
              <a:rPr lang="en-US" sz="2400" dirty="0">
                <a:latin typeface="Adobe Garamond Pro" panose="02020502060506020403" pitchFamily="18" charset="77"/>
              </a:rPr>
              <a:t>Further on in this module you will find resources on culturally responsive education and art-centered integrated learning. This section will focus specifically on resources around the following frameworks / theories:</a:t>
            </a:r>
          </a:p>
          <a:p>
            <a:pPr>
              <a:lnSpc>
                <a:spcPct val="150000"/>
              </a:lnSpc>
            </a:pPr>
            <a:endParaRPr lang="en-US" sz="2400" dirty="0">
              <a:latin typeface="Adobe Garamond Pro" panose="02020502060506020403" pitchFamily="18" charset="77"/>
            </a:endParaRPr>
          </a:p>
          <a:p>
            <a:pPr marL="342900" indent="-342900">
              <a:lnSpc>
                <a:spcPct val="150000"/>
              </a:lnSpc>
              <a:buFont typeface="Arial" panose="020B0604020202020204" pitchFamily="34" charset="0"/>
              <a:buChar char="•"/>
            </a:pPr>
            <a:r>
              <a:rPr lang="en-US" sz="2400" dirty="0">
                <a:latin typeface="Adobe Garamond Pro" panose="02020502060506020403" pitchFamily="18" charset="77"/>
              </a:rPr>
              <a:t>Intersectionality; and</a:t>
            </a:r>
          </a:p>
          <a:p>
            <a:pPr marL="342900" indent="-342900">
              <a:lnSpc>
                <a:spcPct val="150000"/>
              </a:lnSpc>
              <a:buFont typeface="Arial" panose="020B0604020202020204" pitchFamily="34" charset="0"/>
              <a:buChar char="•"/>
            </a:pPr>
            <a:r>
              <a:rPr lang="en-US" sz="2400" dirty="0">
                <a:latin typeface="Adobe Garamond Pro" panose="02020502060506020403" pitchFamily="18" charset="77"/>
              </a:rPr>
              <a:t>Courageous conversations.</a:t>
            </a:r>
          </a:p>
          <a:p>
            <a:pPr marL="342900" indent="-342900">
              <a:lnSpc>
                <a:spcPct val="150000"/>
              </a:lnSpc>
              <a:buFont typeface="Arial" panose="020B0604020202020204" pitchFamily="34" charset="0"/>
              <a:buChar char="•"/>
            </a:pPr>
            <a:endParaRPr lang="en-US" sz="2400" dirty="0">
              <a:latin typeface="Adobe Garamond Pro" panose="02020502060506020403" pitchFamily="18" charset="77"/>
            </a:endParaRPr>
          </a:p>
          <a:p>
            <a:pPr marL="342900" indent="-342900">
              <a:lnSpc>
                <a:spcPct val="150000"/>
              </a:lnSpc>
              <a:buFont typeface="Arial" panose="020B0604020202020204" pitchFamily="34" charset="0"/>
              <a:buChar char="•"/>
            </a:pPr>
            <a:endParaRPr lang="en-US" sz="2400" dirty="0">
              <a:latin typeface="Adobe Garamond Pro" panose="02020502060506020403" pitchFamily="18" charset="77"/>
            </a:endParaRPr>
          </a:p>
          <a:p>
            <a:pPr marL="342900" indent="-342900">
              <a:lnSpc>
                <a:spcPct val="150000"/>
              </a:lnSpc>
              <a:buFont typeface="Arial" panose="020B0604020202020204" pitchFamily="34" charset="0"/>
              <a:buChar char="•"/>
            </a:pPr>
            <a:endParaRPr lang="en-US" sz="2400" dirty="0">
              <a:latin typeface="Adobe Garamond Pro" panose="02020502060506020403" pitchFamily="18" charset="77"/>
            </a:endParaRPr>
          </a:p>
          <a:p>
            <a:pPr>
              <a:lnSpc>
                <a:spcPct val="150000"/>
              </a:lnSpc>
            </a:pPr>
            <a:endParaRPr lang="en-US" sz="2400" dirty="0">
              <a:latin typeface="Adobe Garamond Pro" panose="02020502060506020403" pitchFamily="18" charset="77"/>
            </a:endParaRPr>
          </a:p>
          <a:p>
            <a:pPr>
              <a:lnSpc>
                <a:spcPct val="150000"/>
              </a:lnSpc>
            </a:pPr>
            <a:endParaRPr lang="en-US" sz="2400" dirty="0">
              <a:latin typeface="Adobe Garamond Pro" panose="02020502060506020403" pitchFamily="18" charset="77"/>
            </a:endParaRPr>
          </a:p>
        </p:txBody>
      </p:sp>
    </p:spTree>
    <p:extLst>
      <p:ext uri="{BB962C8B-B14F-4D97-AF65-F5344CB8AC3E}">
        <p14:creationId xmlns:p14="http://schemas.microsoft.com/office/powerpoint/2010/main" val="8650462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
        <p:cNvGrpSpPr/>
        <p:nvPr/>
      </p:nvGrpSpPr>
      <p:grpSpPr>
        <a:xfrm>
          <a:off x="0" y="0"/>
          <a:ext cx="0" cy="0"/>
          <a:chOff x="0" y="0"/>
          <a:chExt cx="0" cy="0"/>
        </a:xfrm>
      </p:grpSpPr>
      <p:sp>
        <p:nvSpPr>
          <p:cNvPr id="4" name="Google Shape;59;p13">
            <a:extLst>
              <a:ext uri="{FF2B5EF4-FFF2-40B4-BE49-F238E27FC236}">
                <a16:creationId xmlns:a16="http://schemas.microsoft.com/office/drawing/2014/main" id="{C34C9099-4C52-F746-962B-2CBD90E1A297}"/>
              </a:ext>
            </a:extLst>
          </p:cNvPr>
          <p:cNvSpPr txBox="1"/>
          <p:nvPr/>
        </p:nvSpPr>
        <p:spPr>
          <a:xfrm>
            <a:off x="4252125" y="1511400"/>
            <a:ext cx="4693800" cy="3746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4300" b="1" dirty="0">
                <a:latin typeface="Adobe Garamond Pro Bold" panose="02020502060506020403" pitchFamily="18" charset="77"/>
                <a:ea typeface="Proxima Nova"/>
                <a:cs typeface="Proxima Nova"/>
                <a:sym typeface="Proxima Nova"/>
              </a:rPr>
              <a:t>“There is no such thing as a single-issue struggle. </a:t>
            </a:r>
            <a:endParaRPr sz="4300" b="1" dirty="0">
              <a:latin typeface="Adobe Garamond Pro Bold" panose="02020502060506020403" pitchFamily="18" charset="77"/>
              <a:ea typeface="Proxima Nova"/>
              <a:cs typeface="Proxima Nova"/>
              <a:sym typeface="Proxima Nova"/>
            </a:endParaRPr>
          </a:p>
          <a:p>
            <a:pPr marL="0" lvl="0" indent="0" algn="ctr" rtl="0">
              <a:spcBef>
                <a:spcPts val="1600"/>
              </a:spcBef>
              <a:spcAft>
                <a:spcPts val="1600"/>
              </a:spcAft>
              <a:buNone/>
            </a:pPr>
            <a:r>
              <a:rPr lang="en" sz="4300" b="1" dirty="0">
                <a:solidFill>
                  <a:srgbClr val="980000"/>
                </a:solidFill>
                <a:latin typeface="Adobe Garamond Pro Bold" panose="02020502060506020403" pitchFamily="18" charset="77"/>
                <a:ea typeface="Proxima Nova"/>
                <a:cs typeface="Proxima Nova"/>
                <a:sym typeface="Proxima Nova"/>
              </a:rPr>
              <a:t>We do not lead single-issue lives.”</a:t>
            </a:r>
            <a:endParaRPr sz="4300" i="1" dirty="0">
              <a:solidFill>
                <a:srgbClr val="980000"/>
              </a:solidFill>
              <a:latin typeface="Adobe Garamond Pro" panose="02020502060506020403" pitchFamily="18" charset="77"/>
              <a:ea typeface="Proxima Nova"/>
              <a:cs typeface="Proxima Nova"/>
              <a:sym typeface="Proxima Nova"/>
            </a:endParaRPr>
          </a:p>
        </p:txBody>
      </p:sp>
      <p:pic>
        <p:nvPicPr>
          <p:cNvPr id="5" name="Google Shape;60;p13">
            <a:extLst>
              <a:ext uri="{FF2B5EF4-FFF2-40B4-BE49-F238E27FC236}">
                <a16:creationId xmlns:a16="http://schemas.microsoft.com/office/drawing/2014/main" id="{FE573774-8106-6942-80AC-B6F73B17DFD5}"/>
              </a:ext>
            </a:extLst>
          </p:cNvPr>
          <p:cNvPicPr preferRelativeResize="0"/>
          <p:nvPr/>
        </p:nvPicPr>
        <p:blipFill>
          <a:blip r:embed="rId3">
            <a:alphaModFix/>
          </a:blip>
          <a:stretch>
            <a:fillRect/>
          </a:stretch>
        </p:blipFill>
        <p:spPr>
          <a:xfrm>
            <a:off x="357175" y="1371600"/>
            <a:ext cx="3705983" cy="4020100"/>
          </a:xfrm>
          <a:prstGeom prst="rect">
            <a:avLst/>
          </a:prstGeom>
          <a:noFill/>
          <a:ln>
            <a:noFill/>
          </a:ln>
        </p:spPr>
      </p:pic>
      <p:sp>
        <p:nvSpPr>
          <p:cNvPr id="6" name="Google Shape;61;p13">
            <a:extLst>
              <a:ext uri="{FF2B5EF4-FFF2-40B4-BE49-F238E27FC236}">
                <a16:creationId xmlns:a16="http://schemas.microsoft.com/office/drawing/2014/main" id="{24F72522-DA0A-9444-9B22-591434D24595}"/>
              </a:ext>
            </a:extLst>
          </p:cNvPr>
          <p:cNvSpPr txBox="1"/>
          <p:nvPr/>
        </p:nvSpPr>
        <p:spPr>
          <a:xfrm>
            <a:off x="694650" y="5550300"/>
            <a:ext cx="2999400" cy="621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3000" i="1">
                <a:solidFill>
                  <a:schemeClr val="dk1"/>
                </a:solidFill>
                <a:latin typeface="Proxima Nova"/>
                <a:ea typeface="Proxima Nova"/>
                <a:cs typeface="Proxima Nova"/>
                <a:sym typeface="Proxima Nova"/>
              </a:rPr>
              <a:t>Audre Lorde</a:t>
            </a:r>
            <a:endParaRPr sz="3000" i="1">
              <a:solidFill>
                <a:schemeClr val="dk1"/>
              </a:solidFill>
              <a:latin typeface="Proxima Nova"/>
              <a:ea typeface="Proxima Nova"/>
              <a:cs typeface="Proxima Nova"/>
              <a:sym typeface="Proxima Nova"/>
            </a:endParaRPr>
          </a:p>
          <a:p>
            <a:pPr marL="0" lvl="0" indent="0" algn="l" rtl="0">
              <a:spcBef>
                <a:spcPts val="1600"/>
              </a:spcBef>
              <a:spcAft>
                <a:spcPts val="0"/>
              </a:spcAft>
              <a:buNone/>
            </a:pPr>
            <a:endParaRPr>
              <a:latin typeface="Old Standard TT"/>
              <a:ea typeface="Old Standard TT"/>
              <a:cs typeface="Old Standard TT"/>
              <a:sym typeface="Old Standard TT"/>
            </a:endParaRPr>
          </a:p>
        </p:txBody>
      </p:sp>
      <p:sp>
        <p:nvSpPr>
          <p:cNvPr id="7" name="Title 1">
            <a:extLst>
              <a:ext uri="{FF2B5EF4-FFF2-40B4-BE49-F238E27FC236}">
                <a16:creationId xmlns:a16="http://schemas.microsoft.com/office/drawing/2014/main" id="{E27E678F-2E52-3142-A599-E1A3A2C49A64}"/>
              </a:ext>
            </a:extLst>
          </p:cNvPr>
          <p:cNvSpPr txBox="1">
            <a:spLocks/>
          </p:cNvSpPr>
          <p:nvPr/>
        </p:nvSpPr>
        <p:spPr>
          <a:xfrm>
            <a:off x="75531" y="136742"/>
            <a:ext cx="9051925" cy="701458"/>
          </a:xfrm>
          <a:prstGeom prst="rect">
            <a:avLst/>
          </a:prstGeom>
        </p:spPr>
        <p:txBody>
          <a:bodyPr lIns="91425" tIns="91425" rIns="91425" bIns="91425" anchor="b" anchorCtr="0"/>
          <a:lstStyle>
            <a:defPPr marR="0" algn="l" rtl="0">
              <a:lnSpc>
                <a:spcPct val="100000"/>
              </a:lnSpc>
              <a:spcBef>
                <a:spcPts val="0"/>
              </a:spcBef>
              <a:spcAft>
                <a:spcPts val="0"/>
              </a:spcAft>
            </a:defPPr>
            <a:lvl1pPr marR="0" algn="ctr" rtl="0">
              <a:lnSpc>
                <a:spcPct val="100000"/>
              </a:lnSpc>
              <a:spcBef>
                <a:spcPts val="0"/>
              </a:spcBef>
              <a:spcAft>
                <a:spcPts val="0"/>
              </a:spcAft>
              <a:buSzPct val="100000"/>
              <a:buNone/>
              <a:defRPr sz="4800" b="1" i="0" u="none" strike="noStrike" cap="none" baseline="0">
                <a:solidFill>
                  <a:srgbClr val="FFFFFF"/>
                </a:solidFill>
                <a:latin typeface="Calibri"/>
                <a:ea typeface="Arial"/>
                <a:cs typeface="Calibri"/>
                <a:sym typeface="Arial"/>
                <a:rtl val="0"/>
              </a:defRPr>
            </a:lvl1pPr>
            <a:lvl2pPr marR="0" algn="ctr" rtl="0">
              <a:lnSpc>
                <a:spcPct val="100000"/>
              </a:lnSpc>
              <a:spcBef>
                <a:spcPts val="0"/>
              </a:spcBef>
              <a:spcAft>
                <a:spcPts val="0"/>
              </a:spcAft>
              <a:buSzPct val="100000"/>
              <a:buNone/>
              <a:defRPr sz="4800" b="0" i="0" u="none" strike="noStrike" cap="none" baseline="0">
                <a:solidFill>
                  <a:srgbClr val="000000"/>
                </a:solidFill>
                <a:latin typeface="Arial"/>
                <a:ea typeface="Arial"/>
                <a:cs typeface="Arial"/>
                <a:sym typeface="Arial"/>
                <a:rtl val="0"/>
              </a:defRPr>
            </a:lvl2pPr>
            <a:lvl3pPr algn="ctr">
              <a:spcBef>
                <a:spcPts val="0"/>
              </a:spcBef>
              <a:buSzPct val="100000"/>
              <a:defRPr sz="4800"/>
            </a:lvl3pPr>
            <a:lvl4pPr algn="ctr">
              <a:spcBef>
                <a:spcPts val="0"/>
              </a:spcBef>
              <a:buSzPct val="100000"/>
              <a:defRPr sz="4800"/>
            </a:lvl4pPr>
            <a:lvl5pPr algn="ctr">
              <a:spcBef>
                <a:spcPts val="0"/>
              </a:spcBef>
              <a:buSzPct val="100000"/>
              <a:defRPr sz="4800"/>
            </a:lvl5pPr>
            <a:lvl6pPr algn="ctr">
              <a:spcBef>
                <a:spcPts val="0"/>
              </a:spcBef>
              <a:buSzPct val="100000"/>
              <a:defRPr sz="4800"/>
            </a:lvl6pPr>
            <a:lvl7pPr algn="ctr">
              <a:spcBef>
                <a:spcPts val="0"/>
              </a:spcBef>
              <a:buSzPct val="100000"/>
              <a:defRPr sz="4800"/>
            </a:lvl7pPr>
            <a:lvl8pPr algn="ctr">
              <a:spcBef>
                <a:spcPts val="0"/>
              </a:spcBef>
              <a:buSzPct val="100000"/>
              <a:defRPr sz="4800"/>
            </a:lvl8pPr>
            <a:lvl9pPr algn="ctr">
              <a:spcBef>
                <a:spcPts val="0"/>
              </a:spcBef>
              <a:buSzPct val="100000"/>
              <a:defRPr sz="4800"/>
            </a:lvl9pPr>
          </a:lstStyle>
          <a:p>
            <a:r>
              <a:rPr lang="en-US" dirty="0"/>
              <a:t>Intersectionality</a:t>
            </a:r>
          </a:p>
        </p:txBody>
      </p:sp>
    </p:spTree>
    <p:extLst>
      <p:ext uri="{BB962C8B-B14F-4D97-AF65-F5344CB8AC3E}">
        <p14:creationId xmlns:p14="http://schemas.microsoft.com/office/powerpoint/2010/main" val="634358610"/>
      </p:ext>
    </p:extLst>
  </p:cSld>
  <p:clrMapOvr>
    <a:masterClrMapping/>
  </p:clrMapOvr>
  <p:transition spd="slow">
    <p:cut/>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B67C708-9F76-9047-9C56-FA9708AB1F3C}"/>
              </a:ext>
            </a:extLst>
          </p:cNvPr>
          <p:cNvSpPr txBox="1">
            <a:spLocks/>
          </p:cNvSpPr>
          <p:nvPr/>
        </p:nvSpPr>
        <p:spPr>
          <a:xfrm>
            <a:off x="75531" y="136742"/>
            <a:ext cx="9051925" cy="701458"/>
          </a:xfrm>
          <a:prstGeom prst="rect">
            <a:avLst/>
          </a:prstGeom>
        </p:spPr>
        <p:txBody>
          <a:bodyPr lIns="91425" tIns="91425" rIns="91425" bIns="91425" anchor="b" anchorCtr="0"/>
          <a:lstStyle>
            <a:defPPr marR="0" algn="l" rtl="0">
              <a:lnSpc>
                <a:spcPct val="100000"/>
              </a:lnSpc>
              <a:spcBef>
                <a:spcPts val="0"/>
              </a:spcBef>
              <a:spcAft>
                <a:spcPts val="0"/>
              </a:spcAft>
            </a:defPPr>
            <a:lvl1pPr marR="0" algn="ctr" rtl="0">
              <a:lnSpc>
                <a:spcPct val="100000"/>
              </a:lnSpc>
              <a:spcBef>
                <a:spcPts val="0"/>
              </a:spcBef>
              <a:spcAft>
                <a:spcPts val="0"/>
              </a:spcAft>
              <a:buSzPct val="100000"/>
              <a:buNone/>
              <a:defRPr sz="4800" b="1" i="0" u="none" strike="noStrike" cap="none" baseline="0">
                <a:solidFill>
                  <a:srgbClr val="FFFFFF"/>
                </a:solidFill>
                <a:latin typeface="Calibri"/>
                <a:ea typeface="Arial"/>
                <a:cs typeface="Calibri"/>
                <a:sym typeface="Arial"/>
                <a:rtl val="0"/>
              </a:defRPr>
            </a:lvl1pPr>
            <a:lvl2pPr marR="0" algn="ctr" rtl="0">
              <a:lnSpc>
                <a:spcPct val="100000"/>
              </a:lnSpc>
              <a:spcBef>
                <a:spcPts val="0"/>
              </a:spcBef>
              <a:spcAft>
                <a:spcPts val="0"/>
              </a:spcAft>
              <a:buSzPct val="100000"/>
              <a:buNone/>
              <a:defRPr sz="4800" b="0" i="0" u="none" strike="noStrike" cap="none" baseline="0">
                <a:solidFill>
                  <a:srgbClr val="000000"/>
                </a:solidFill>
                <a:latin typeface="Arial"/>
                <a:ea typeface="Arial"/>
                <a:cs typeface="Arial"/>
                <a:sym typeface="Arial"/>
                <a:rtl val="0"/>
              </a:defRPr>
            </a:lvl2pPr>
            <a:lvl3pPr algn="ctr">
              <a:spcBef>
                <a:spcPts val="0"/>
              </a:spcBef>
              <a:buSzPct val="100000"/>
              <a:defRPr sz="4800"/>
            </a:lvl3pPr>
            <a:lvl4pPr algn="ctr">
              <a:spcBef>
                <a:spcPts val="0"/>
              </a:spcBef>
              <a:buSzPct val="100000"/>
              <a:defRPr sz="4800"/>
            </a:lvl4pPr>
            <a:lvl5pPr algn="ctr">
              <a:spcBef>
                <a:spcPts val="0"/>
              </a:spcBef>
              <a:buSzPct val="100000"/>
              <a:defRPr sz="4800"/>
            </a:lvl5pPr>
            <a:lvl6pPr algn="ctr">
              <a:spcBef>
                <a:spcPts val="0"/>
              </a:spcBef>
              <a:buSzPct val="100000"/>
              <a:defRPr sz="4800"/>
            </a:lvl6pPr>
            <a:lvl7pPr algn="ctr">
              <a:spcBef>
                <a:spcPts val="0"/>
              </a:spcBef>
              <a:buSzPct val="100000"/>
              <a:defRPr sz="4800"/>
            </a:lvl7pPr>
            <a:lvl8pPr algn="ctr">
              <a:spcBef>
                <a:spcPts val="0"/>
              </a:spcBef>
              <a:buSzPct val="100000"/>
              <a:defRPr sz="4800"/>
            </a:lvl8pPr>
            <a:lvl9pPr algn="ctr">
              <a:spcBef>
                <a:spcPts val="0"/>
              </a:spcBef>
              <a:buSzPct val="100000"/>
              <a:defRPr sz="4800"/>
            </a:lvl9pPr>
          </a:lstStyle>
          <a:p>
            <a:r>
              <a:rPr lang="en-US" dirty="0"/>
              <a:t>Intersectionality</a:t>
            </a:r>
          </a:p>
        </p:txBody>
      </p:sp>
      <p:sp>
        <p:nvSpPr>
          <p:cNvPr id="7" name="Google Shape;59;p13">
            <a:extLst>
              <a:ext uri="{FF2B5EF4-FFF2-40B4-BE49-F238E27FC236}">
                <a16:creationId xmlns:a16="http://schemas.microsoft.com/office/drawing/2014/main" id="{CCEF2DC8-54CD-A647-8D41-A19C20D61156}"/>
              </a:ext>
            </a:extLst>
          </p:cNvPr>
          <p:cNvSpPr txBox="1"/>
          <p:nvPr/>
        </p:nvSpPr>
        <p:spPr>
          <a:xfrm>
            <a:off x="251437" y="1555800"/>
            <a:ext cx="8641125" cy="3746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6000" b="1" dirty="0">
                <a:latin typeface="Adobe Garamond Pro Bold" panose="02020502060506020403" pitchFamily="18" charset="77"/>
                <a:ea typeface="Proxima Nova"/>
                <a:cs typeface="Proxima Nova"/>
                <a:sym typeface="Proxima Nova"/>
              </a:rPr>
              <a:t>ALWAYS</a:t>
            </a:r>
            <a:br>
              <a:rPr lang="en-US" sz="6000" b="1" dirty="0">
                <a:latin typeface="Adobe Garamond Pro Bold" panose="02020502060506020403" pitchFamily="18" charset="77"/>
                <a:ea typeface="Proxima Nova"/>
                <a:cs typeface="Proxima Nova"/>
                <a:sym typeface="Proxima Nova"/>
              </a:rPr>
            </a:br>
            <a:r>
              <a:rPr lang="en-US" sz="6000" b="1" dirty="0">
                <a:latin typeface="Adobe Garamond Pro Bold" panose="02020502060506020403" pitchFamily="18" charset="77"/>
                <a:ea typeface="Proxima Nova"/>
                <a:cs typeface="Proxima Nova"/>
                <a:sym typeface="Proxima Nova"/>
              </a:rPr>
              <a:t>START</a:t>
            </a:r>
            <a:br>
              <a:rPr lang="en-US" sz="6000" b="1" dirty="0">
                <a:latin typeface="Adobe Garamond Pro Bold" panose="02020502060506020403" pitchFamily="18" charset="77"/>
                <a:ea typeface="Proxima Nova"/>
                <a:cs typeface="Proxima Nova"/>
                <a:sym typeface="Proxima Nova"/>
              </a:rPr>
            </a:br>
            <a:r>
              <a:rPr lang="en-US" sz="6000" b="1" dirty="0">
                <a:latin typeface="Adobe Garamond Pro Bold" panose="02020502060506020403" pitchFamily="18" charset="77"/>
                <a:ea typeface="Proxima Nova"/>
                <a:cs typeface="Proxima Nova"/>
                <a:sym typeface="Proxima Nova"/>
              </a:rPr>
              <a:t>WITH</a:t>
            </a:r>
            <a:br>
              <a:rPr lang="en-US" sz="6000" b="1" dirty="0">
                <a:latin typeface="Adobe Garamond Pro Bold" panose="02020502060506020403" pitchFamily="18" charset="77"/>
                <a:ea typeface="Proxima Nova"/>
                <a:cs typeface="Proxima Nova"/>
                <a:sym typeface="Proxima Nova"/>
              </a:rPr>
            </a:br>
            <a:r>
              <a:rPr lang="en-US" sz="6000" b="1" dirty="0">
                <a:latin typeface="Adobe Garamond Pro Bold" panose="02020502060506020403" pitchFamily="18" charset="77"/>
                <a:ea typeface="Proxima Nova"/>
                <a:cs typeface="Proxima Nova"/>
                <a:sym typeface="Proxima Nova"/>
              </a:rPr>
              <a:t>INTERSECTIONALITY</a:t>
            </a:r>
            <a:endParaRPr sz="6000" i="1" dirty="0">
              <a:solidFill>
                <a:srgbClr val="980000"/>
              </a:solidFill>
              <a:latin typeface="Adobe Garamond Pro" panose="02020502060506020403" pitchFamily="18" charset="77"/>
              <a:ea typeface="Proxima Nova"/>
              <a:cs typeface="Proxima Nova"/>
              <a:sym typeface="Proxima Nova"/>
            </a:endParaRPr>
          </a:p>
        </p:txBody>
      </p:sp>
    </p:spTree>
    <p:extLst>
      <p:ext uri="{BB962C8B-B14F-4D97-AF65-F5344CB8AC3E}">
        <p14:creationId xmlns:p14="http://schemas.microsoft.com/office/powerpoint/2010/main" val="3841656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2"/>
        <p:cNvGrpSpPr/>
        <p:nvPr/>
      </p:nvGrpSpPr>
      <p:grpSpPr>
        <a:xfrm>
          <a:off x="0" y="0"/>
          <a:ext cx="0" cy="0"/>
          <a:chOff x="0" y="0"/>
          <a:chExt cx="0" cy="0"/>
        </a:xfrm>
      </p:grpSpPr>
      <p:pic>
        <p:nvPicPr>
          <p:cNvPr id="3" name="Google Shape;103;p20">
            <a:extLst>
              <a:ext uri="{FF2B5EF4-FFF2-40B4-BE49-F238E27FC236}">
                <a16:creationId xmlns:a16="http://schemas.microsoft.com/office/drawing/2014/main" id="{FBB0D9FF-A86F-4D47-B018-9A3320A648E6}"/>
              </a:ext>
            </a:extLst>
          </p:cNvPr>
          <p:cNvPicPr preferRelativeResize="0"/>
          <p:nvPr/>
        </p:nvPicPr>
        <p:blipFill>
          <a:blip r:embed="rId3">
            <a:alphaModFix/>
          </a:blip>
          <a:stretch>
            <a:fillRect/>
          </a:stretch>
        </p:blipFill>
        <p:spPr>
          <a:xfrm>
            <a:off x="4831400" y="1878700"/>
            <a:ext cx="4007800" cy="3836300"/>
          </a:xfrm>
          <a:prstGeom prst="rect">
            <a:avLst/>
          </a:prstGeom>
          <a:noFill/>
          <a:ln>
            <a:noFill/>
          </a:ln>
        </p:spPr>
      </p:pic>
      <p:pic>
        <p:nvPicPr>
          <p:cNvPr id="4" name="Google Shape;104;p20">
            <a:extLst>
              <a:ext uri="{FF2B5EF4-FFF2-40B4-BE49-F238E27FC236}">
                <a16:creationId xmlns:a16="http://schemas.microsoft.com/office/drawing/2014/main" id="{CEE874F7-7498-044B-A067-3FC3FF3ACF44}"/>
              </a:ext>
            </a:extLst>
          </p:cNvPr>
          <p:cNvPicPr preferRelativeResize="0"/>
          <p:nvPr/>
        </p:nvPicPr>
        <p:blipFill>
          <a:blip r:embed="rId4">
            <a:alphaModFix/>
          </a:blip>
          <a:stretch>
            <a:fillRect/>
          </a:stretch>
        </p:blipFill>
        <p:spPr>
          <a:xfrm>
            <a:off x="218986" y="1524000"/>
            <a:ext cx="4343400" cy="4408312"/>
          </a:xfrm>
          <a:prstGeom prst="rect">
            <a:avLst/>
          </a:prstGeom>
          <a:noFill/>
          <a:ln>
            <a:noFill/>
          </a:ln>
        </p:spPr>
      </p:pic>
      <p:sp>
        <p:nvSpPr>
          <p:cNvPr id="5" name="Title 1">
            <a:extLst>
              <a:ext uri="{FF2B5EF4-FFF2-40B4-BE49-F238E27FC236}">
                <a16:creationId xmlns:a16="http://schemas.microsoft.com/office/drawing/2014/main" id="{94FE0D28-3533-A641-8AC2-AB10505194CF}"/>
              </a:ext>
            </a:extLst>
          </p:cNvPr>
          <p:cNvSpPr txBox="1">
            <a:spLocks/>
          </p:cNvSpPr>
          <p:nvPr/>
        </p:nvSpPr>
        <p:spPr>
          <a:xfrm>
            <a:off x="75531" y="136742"/>
            <a:ext cx="9051925" cy="701458"/>
          </a:xfrm>
          <a:prstGeom prst="rect">
            <a:avLst/>
          </a:prstGeom>
        </p:spPr>
        <p:txBody>
          <a:bodyPr lIns="91425" tIns="91425" rIns="91425" bIns="91425" anchor="b" anchorCtr="0"/>
          <a:lstStyle>
            <a:defPPr marR="0" algn="l" rtl="0">
              <a:lnSpc>
                <a:spcPct val="100000"/>
              </a:lnSpc>
              <a:spcBef>
                <a:spcPts val="0"/>
              </a:spcBef>
              <a:spcAft>
                <a:spcPts val="0"/>
              </a:spcAft>
            </a:defPPr>
            <a:lvl1pPr marR="0" algn="ctr" rtl="0">
              <a:lnSpc>
                <a:spcPct val="100000"/>
              </a:lnSpc>
              <a:spcBef>
                <a:spcPts val="0"/>
              </a:spcBef>
              <a:spcAft>
                <a:spcPts val="0"/>
              </a:spcAft>
              <a:buSzPct val="100000"/>
              <a:buNone/>
              <a:defRPr sz="4800" b="1" i="0" u="none" strike="noStrike" cap="none" baseline="0">
                <a:solidFill>
                  <a:srgbClr val="FFFFFF"/>
                </a:solidFill>
                <a:latin typeface="Calibri"/>
                <a:ea typeface="Arial"/>
                <a:cs typeface="Calibri"/>
                <a:sym typeface="Arial"/>
                <a:rtl val="0"/>
              </a:defRPr>
            </a:lvl1pPr>
            <a:lvl2pPr marR="0" algn="ctr" rtl="0">
              <a:lnSpc>
                <a:spcPct val="100000"/>
              </a:lnSpc>
              <a:spcBef>
                <a:spcPts val="0"/>
              </a:spcBef>
              <a:spcAft>
                <a:spcPts val="0"/>
              </a:spcAft>
              <a:buSzPct val="100000"/>
              <a:buNone/>
              <a:defRPr sz="4800" b="0" i="0" u="none" strike="noStrike" cap="none" baseline="0">
                <a:solidFill>
                  <a:srgbClr val="000000"/>
                </a:solidFill>
                <a:latin typeface="Arial"/>
                <a:ea typeface="Arial"/>
                <a:cs typeface="Arial"/>
                <a:sym typeface="Arial"/>
                <a:rtl val="0"/>
              </a:defRPr>
            </a:lvl2pPr>
            <a:lvl3pPr algn="ctr">
              <a:spcBef>
                <a:spcPts val="0"/>
              </a:spcBef>
              <a:buSzPct val="100000"/>
              <a:defRPr sz="4800"/>
            </a:lvl3pPr>
            <a:lvl4pPr algn="ctr">
              <a:spcBef>
                <a:spcPts val="0"/>
              </a:spcBef>
              <a:buSzPct val="100000"/>
              <a:defRPr sz="4800"/>
            </a:lvl4pPr>
            <a:lvl5pPr algn="ctr">
              <a:spcBef>
                <a:spcPts val="0"/>
              </a:spcBef>
              <a:buSzPct val="100000"/>
              <a:defRPr sz="4800"/>
            </a:lvl5pPr>
            <a:lvl6pPr algn="ctr">
              <a:spcBef>
                <a:spcPts val="0"/>
              </a:spcBef>
              <a:buSzPct val="100000"/>
              <a:defRPr sz="4800"/>
            </a:lvl6pPr>
            <a:lvl7pPr algn="ctr">
              <a:spcBef>
                <a:spcPts val="0"/>
              </a:spcBef>
              <a:buSzPct val="100000"/>
              <a:defRPr sz="4800"/>
            </a:lvl7pPr>
            <a:lvl8pPr algn="ctr">
              <a:spcBef>
                <a:spcPts val="0"/>
              </a:spcBef>
              <a:buSzPct val="100000"/>
              <a:defRPr sz="4800"/>
            </a:lvl8pPr>
            <a:lvl9pPr algn="ctr">
              <a:spcBef>
                <a:spcPts val="0"/>
              </a:spcBef>
              <a:buSzPct val="100000"/>
              <a:defRPr sz="4800"/>
            </a:lvl9pPr>
          </a:lstStyle>
          <a:p>
            <a:r>
              <a:rPr lang="en-US" dirty="0"/>
              <a:t>Intersectionality</a:t>
            </a:r>
          </a:p>
        </p:txBody>
      </p:sp>
    </p:spTree>
    <p:extLst>
      <p:ext uri="{BB962C8B-B14F-4D97-AF65-F5344CB8AC3E}">
        <p14:creationId xmlns:p14="http://schemas.microsoft.com/office/powerpoint/2010/main" val="3209269293"/>
      </p:ext>
    </p:extLst>
  </p:cSld>
  <p:clrMapOvr>
    <a:masterClrMapping/>
  </p:clrMapOvr>
  <p:transition spd="slow">
    <p:cut/>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2"/>
        <p:cNvGrpSpPr/>
        <p:nvPr/>
      </p:nvGrpSpPr>
      <p:grpSpPr>
        <a:xfrm>
          <a:off x="0" y="0"/>
          <a:ext cx="0" cy="0"/>
          <a:chOff x="0" y="0"/>
          <a:chExt cx="0" cy="0"/>
        </a:xfrm>
      </p:grpSpPr>
      <p:sp>
        <p:nvSpPr>
          <p:cNvPr id="5" name="Title 1">
            <a:extLst>
              <a:ext uri="{FF2B5EF4-FFF2-40B4-BE49-F238E27FC236}">
                <a16:creationId xmlns:a16="http://schemas.microsoft.com/office/drawing/2014/main" id="{94FE0D28-3533-A641-8AC2-AB10505194CF}"/>
              </a:ext>
            </a:extLst>
          </p:cNvPr>
          <p:cNvSpPr txBox="1">
            <a:spLocks/>
          </p:cNvSpPr>
          <p:nvPr/>
        </p:nvSpPr>
        <p:spPr>
          <a:xfrm>
            <a:off x="75531" y="136742"/>
            <a:ext cx="9051925" cy="701458"/>
          </a:xfrm>
          <a:prstGeom prst="rect">
            <a:avLst/>
          </a:prstGeom>
        </p:spPr>
        <p:txBody>
          <a:bodyPr lIns="91425" tIns="91425" rIns="91425" bIns="91425" anchor="b" anchorCtr="0"/>
          <a:lstStyle>
            <a:defPPr marR="0" algn="l" rtl="0">
              <a:lnSpc>
                <a:spcPct val="100000"/>
              </a:lnSpc>
              <a:spcBef>
                <a:spcPts val="0"/>
              </a:spcBef>
              <a:spcAft>
                <a:spcPts val="0"/>
              </a:spcAft>
            </a:defPPr>
            <a:lvl1pPr marR="0" algn="ctr" rtl="0">
              <a:lnSpc>
                <a:spcPct val="100000"/>
              </a:lnSpc>
              <a:spcBef>
                <a:spcPts val="0"/>
              </a:spcBef>
              <a:spcAft>
                <a:spcPts val="0"/>
              </a:spcAft>
              <a:buSzPct val="100000"/>
              <a:buNone/>
              <a:defRPr sz="4800" b="1" i="0" u="none" strike="noStrike" cap="none" baseline="0">
                <a:solidFill>
                  <a:srgbClr val="FFFFFF"/>
                </a:solidFill>
                <a:latin typeface="Calibri"/>
                <a:ea typeface="Arial"/>
                <a:cs typeface="Calibri"/>
                <a:sym typeface="Arial"/>
                <a:rtl val="0"/>
              </a:defRPr>
            </a:lvl1pPr>
            <a:lvl2pPr marR="0" algn="ctr" rtl="0">
              <a:lnSpc>
                <a:spcPct val="100000"/>
              </a:lnSpc>
              <a:spcBef>
                <a:spcPts val="0"/>
              </a:spcBef>
              <a:spcAft>
                <a:spcPts val="0"/>
              </a:spcAft>
              <a:buSzPct val="100000"/>
              <a:buNone/>
              <a:defRPr sz="4800" b="0" i="0" u="none" strike="noStrike" cap="none" baseline="0">
                <a:solidFill>
                  <a:srgbClr val="000000"/>
                </a:solidFill>
                <a:latin typeface="Arial"/>
                <a:ea typeface="Arial"/>
                <a:cs typeface="Arial"/>
                <a:sym typeface="Arial"/>
                <a:rtl val="0"/>
              </a:defRPr>
            </a:lvl2pPr>
            <a:lvl3pPr algn="ctr">
              <a:spcBef>
                <a:spcPts val="0"/>
              </a:spcBef>
              <a:buSzPct val="100000"/>
              <a:defRPr sz="4800"/>
            </a:lvl3pPr>
            <a:lvl4pPr algn="ctr">
              <a:spcBef>
                <a:spcPts val="0"/>
              </a:spcBef>
              <a:buSzPct val="100000"/>
              <a:defRPr sz="4800"/>
            </a:lvl4pPr>
            <a:lvl5pPr algn="ctr">
              <a:spcBef>
                <a:spcPts val="0"/>
              </a:spcBef>
              <a:buSzPct val="100000"/>
              <a:defRPr sz="4800"/>
            </a:lvl5pPr>
            <a:lvl6pPr algn="ctr">
              <a:spcBef>
                <a:spcPts val="0"/>
              </a:spcBef>
              <a:buSzPct val="100000"/>
              <a:defRPr sz="4800"/>
            </a:lvl6pPr>
            <a:lvl7pPr algn="ctr">
              <a:spcBef>
                <a:spcPts val="0"/>
              </a:spcBef>
              <a:buSzPct val="100000"/>
              <a:defRPr sz="4800"/>
            </a:lvl7pPr>
            <a:lvl8pPr algn="ctr">
              <a:spcBef>
                <a:spcPts val="0"/>
              </a:spcBef>
              <a:buSzPct val="100000"/>
              <a:defRPr sz="4800"/>
            </a:lvl8pPr>
            <a:lvl9pPr algn="ctr">
              <a:spcBef>
                <a:spcPts val="0"/>
              </a:spcBef>
              <a:buSzPct val="100000"/>
              <a:defRPr sz="4800"/>
            </a:lvl9pPr>
          </a:lstStyle>
          <a:p>
            <a:r>
              <a:rPr lang="en-US" dirty="0"/>
              <a:t>Intersectionality</a:t>
            </a:r>
          </a:p>
        </p:txBody>
      </p:sp>
      <p:pic>
        <p:nvPicPr>
          <p:cNvPr id="2" name="Online Media 1" descr="The urgency of intersectionality | Kimberlé Crenshaw">
            <a:hlinkClick r:id="" action="ppaction://media"/>
            <a:extLst>
              <a:ext uri="{FF2B5EF4-FFF2-40B4-BE49-F238E27FC236}">
                <a16:creationId xmlns:a16="http://schemas.microsoft.com/office/drawing/2014/main" id="{4A5DA456-9A64-5142-B2AC-D2B3F52B0FDA}"/>
              </a:ext>
            </a:extLst>
          </p:cNvPr>
          <p:cNvPicPr>
            <a:picLocks noRot="1" noChangeAspect="1"/>
          </p:cNvPicPr>
          <p:nvPr>
            <a:videoFile r:link="rId1"/>
          </p:nvPr>
        </p:nvPicPr>
        <p:blipFill>
          <a:blip r:embed="rId4"/>
          <a:stretch>
            <a:fillRect/>
          </a:stretch>
        </p:blipFill>
        <p:spPr>
          <a:xfrm>
            <a:off x="1219200" y="1371600"/>
            <a:ext cx="6705600" cy="3788664"/>
          </a:xfrm>
          <a:prstGeom prst="rect">
            <a:avLst/>
          </a:prstGeom>
        </p:spPr>
      </p:pic>
      <p:sp>
        <p:nvSpPr>
          <p:cNvPr id="7" name="Text Placeholder 2">
            <a:extLst>
              <a:ext uri="{FF2B5EF4-FFF2-40B4-BE49-F238E27FC236}">
                <a16:creationId xmlns:a16="http://schemas.microsoft.com/office/drawing/2014/main" id="{185D1D44-2D0F-5D4D-B9DF-CA5D2B469F51}"/>
              </a:ext>
            </a:extLst>
          </p:cNvPr>
          <p:cNvSpPr txBox="1">
            <a:spLocks/>
          </p:cNvSpPr>
          <p:nvPr/>
        </p:nvSpPr>
        <p:spPr>
          <a:xfrm>
            <a:off x="2039015" y="5334000"/>
            <a:ext cx="5124956" cy="701458"/>
          </a:xfrm>
          <a:prstGeom prst="rect">
            <a:avLst/>
          </a:prstGeom>
        </p:spPr>
        <p:txBody>
          <a:bodyPr/>
          <a:lstStyle>
            <a:defPPr marR="0" algn="l" rtl="0">
              <a:lnSpc>
                <a:spcPct val="100000"/>
              </a:lnSpc>
              <a:spcBef>
                <a:spcPts val="0"/>
              </a:spcBef>
              <a:spcAft>
                <a:spcPts val="0"/>
              </a:spcAft>
            </a:defPPr>
            <a:lvl1pPr marR="0" algn="l" rtl="0">
              <a:lnSpc>
                <a:spcPct val="100000"/>
              </a:lnSpc>
              <a:spcBef>
                <a:spcPts val="0"/>
              </a:spcBef>
              <a:spcAft>
                <a:spcPts val="0"/>
              </a:spcAft>
              <a:buNone/>
              <a:defRPr sz="2000" b="0" i="0" u="none" strike="noStrike" cap="none" baseline="0">
                <a:solidFill>
                  <a:srgbClr val="000000"/>
                </a:solidFill>
                <a:latin typeface="Calibri"/>
                <a:ea typeface="Arial"/>
                <a:cs typeface="Calibri"/>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a:lstStyle>
          <a:p>
            <a:pPr algn="ctr">
              <a:lnSpc>
                <a:spcPct val="150000"/>
              </a:lnSpc>
            </a:pPr>
            <a:r>
              <a:rPr lang="en-US" sz="1800" dirty="0">
                <a:latin typeface="Adobe Garamond Pro" panose="02020502060506020403" pitchFamily="18" charset="77"/>
              </a:rPr>
              <a:t>The Urgency of Intersectionality – </a:t>
            </a:r>
            <a:r>
              <a:rPr lang="en-US" sz="1800" dirty="0" err="1">
                <a:latin typeface="Adobe Garamond Pro" panose="02020502060506020403" pitchFamily="18" charset="77"/>
              </a:rPr>
              <a:t>Kimberlé</a:t>
            </a:r>
            <a:r>
              <a:rPr lang="en-US" sz="1800" dirty="0">
                <a:latin typeface="Adobe Garamond Pro" panose="02020502060506020403" pitchFamily="18" charset="77"/>
              </a:rPr>
              <a:t> Crenshaw</a:t>
            </a:r>
          </a:p>
          <a:p>
            <a:pPr marL="342900" indent="-342900">
              <a:lnSpc>
                <a:spcPct val="150000"/>
              </a:lnSpc>
              <a:buFont typeface="Arial" panose="020B0604020202020204" pitchFamily="34" charset="0"/>
              <a:buChar char="•"/>
            </a:pPr>
            <a:endParaRPr lang="en-US" sz="2400" dirty="0">
              <a:latin typeface="Adobe Garamond Pro" panose="02020502060506020403" pitchFamily="18" charset="77"/>
            </a:endParaRPr>
          </a:p>
          <a:p>
            <a:pPr marL="342900" indent="-342900">
              <a:lnSpc>
                <a:spcPct val="150000"/>
              </a:lnSpc>
              <a:buFont typeface="Arial" panose="020B0604020202020204" pitchFamily="34" charset="0"/>
              <a:buChar char="•"/>
            </a:pPr>
            <a:endParaRPr lang="en-US" sz="2400" dirty="0">
              <a:latin typeface="Adobe Garamond Pro" panose="02020502060506020403" pitchFamily="18" charset="77"/>
            </a:endParaRPr>
          </a:p>
          <a:p>
            <a:pPr marL="342900" indent="-342900">
              <a:lnSpc>
                <a:spcPct val="150000"/>
              </a:lnSpc>
              <a:buFont typeface="Arial" panose="020B0604020202020204" pitchFamily="34" charset="0"/>
              <a:buChar char="•"/>
            </a:pPr>
            <a:endParaRPr lang="en-US" sz="2400" dirty="0">
              <a:latin typeface="Adobe Garamond Pro" panose="02020502060506020403" pitchFamily="18" charset="77"/>
            </a:endParaRPr>
          </a:p>
          <a:p>
            <a:pPr>
              <a:lnSpc>
                <a:spcPct val="150000"/>
              </a:lnSpc>
            </a:pPr>
            <a:endParaRPr lang="en-US" sz="2400" dirty="0">
              <a:latin typeface="Adobe Garamond Pro" panose="02020502060506020403" pitchFamily="18" charset="77"/>
            </a:endParaRPr>
          </a:p>
          <a:p>
            <a:pPr>
              <a:lnSpc>
                <a:spcPct val="150000"/>
              </a:lnSpc>
            </a:pPr>
            <a:endParaRPr lang="en-US" sz="2400" dirty="0">
              <a:latin typeface="Adobe Garamond Pro" panose="02020502060506020403" pitchFamily="18" charset="77"/>
            </a:endParaRPr>
          </a:p>
        </p:txBody>
      </p:sp>
    </p:spTree>
    <p:extLst>
      <p:ext uri="{BB962C8B-B14F-4D97-AF65-F5344CB8AC3E}">
        <p14:creationId xmlns:p14="http://schemas.microsoft.com/office/powerpoint/2010/main" val="2335895595"/>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2"/>
        <p:cNvGrpSpPr/>
        <p:nvPr/>
      </p:nvGrpSpPr>
      <p:grpSpPr>
        <a:xfrm>
          <a:off x="0" y="0"/>
          <a:ext cx="0" cy="0"/>
          <a:chOff x="0" y="0"/>
          <a:chExt cx="0" cy="0"/>
        </a:xfrm>
      </p:grpSpPr>
      <p:pic>
        <p:nvPicPr>
          <p:cNvPr id="2" name="Google Shape;109;p21">
            <a:extLst>
              <a:ext uri="{FF2B5EF4-FFF2-40B4-BE49-F238E27FC236}">
                <a16:creationId xmlns:a16="http://schemas.microsoft.com/office/drawing/2014/main" id="{8187BD5D-49A5-D54E-A839-66C5254BD0C4}"/>
              </a:ext>
            </a:extLst>
          </p:cNvPr>
          <p:cNvPicPr preferRelativeResize="0"/>
          <p:nvPr/>
        </p:nvPicPr>
        <p:blipFill rotWithShape="1">
          <a:blip r:embed="rId3">
            <a:alphaModFix/>
          </a:blip>
          <a:srcRect t="8892"/>
          <a:stretch/>
        </p:blipFill>
        <p:spPr>
          <a:xfrm>
            <a:off x="869271" y="1066800"/>
            <a:ext cx="7360329" cy="5030426"/>
          </a:xfrm>
          <a:prstGeom prst="rect">
            <a:avLst/>
          </a:prstGeom>
          <a:noFill/>
          <a:ln>
            <a:noFill/>
          </a:ln>
        </p:spPr>
      </p:pic>
      <p:sp>
        <p:nvSpPr>
          <p:cNvPr id="3" name="Title 1">
            <a:extLst>
              <a:ext uri="{FF2B5EF4-FFF2-40B4-BE49-F238E27FC236}">
                <a16:creationId xmlns:a16="http://schemas.microsoft.com/office/drawing/2014/main" id="{C0D4D888-3883-4149-A236-A0470D712D95}"/>
              </a:ext>
            </a:extLst>
          </p:cNvPr>
          <p:cNvSpPr txBox="1">
            <a:spLocks/>
          </p:cNvSpPr>
          <p:nvPr/>
        </p:nvSpPr>
        <p:spPr>
          <a:xfrm>
            <a:off x="75531" y="136742"/>
            <a:ext cx="9051925" cy="701458"/>
          </a:xfrm>
          <a:prstGeom prst="rect">
            <a:avLst/>
          </a:prstGeom>
        </p:spPr>
        <p:txBody>
          <a:bodyPr lIns="91425" tIns="91425" rIns="91425" bIns="91425" anchor="b" anchorCtr="0"/>
          <a:lstStyle>
            <a:defPPr marR="0" algn="l" rtl="0">
              <a:lnSpc>
                <a:spcPct val="100000"/>
              </a:lnSpc>
              <a:spcBef>
                <a:spcPts val="0"/>
              </a:spcBef>
              <a:spcAft>
                <a:spcPts val="0"/>
              </a:spcAft>
            </a:defPPr>
            <a:lvl1pPr marR="0" algn="ctr" rtl="0">
              <a:lnSpc>
                <a:spcPct val="100000"/>
              </a:lnSpc>
              <a:spcBef>
                <a:spcPts val="0"/>
              </a:spcBef>
              <a:spcAft>
                <a:spcPts val="0"/>
              </a:spcAft>
              <a:buSzPct val="100000"/>
              <a:buNone/>
              <a:defRPr sz="4800" b="1" i="0" u="none" strike="noStrike" cap="none" baseline="0">
                <a:solidFill>
                  <a:srgbClr val="FFFFFF"/>
                </a:solidFill>
                <a:latin typeface="Calibri"/>
                <a:ea typeface="Arial"/>
                <a:cs typeface="Calibri"/>
                <a:sym typeface="Arial"/>
                <a:rtl val="0"/>
              </a:defRPr>
            </a:lvl1pPr>
            <a:lvl2pPr marR="0" algn="ctr" rtl="0">
              <a:lnSpc>
                <a:spcPct val="100000"/>
              </a:lnSpc>
              <a:spcBef>
                <a:spcPts val="0"/>
              </a:spcBef>
              <a:spcAft>
                <a:spcPts val="0"/>
              </a:spcAft>
              <a:buSzPct val="100000"/>
              <a:buNone/>
              <a:defRPr sz="4800" b="0" i="0" u="none" strike="noStrike" cap="none" baseline="0">
                <a:solidFill>
                  <a:srgbClr val="000000"/>
                </a:solidFill>
                <a:latin typeface="Arial"/>
                <a:ea typeface="Arial"/>
                <a:cs typeface="Arial"/>
                <a:sym typeface="Arial"/>
                <a:rtl val="0"/>
              </a:defRPr>
            </a:lvl2pPr>
            <a:lvl3pPr algn="ctr">
              <a:spcBef>
                <a:spcPts val="0"/>
              </a:spcBef>
              <a:buSzPct val="100000"/>
              <a:defRPr sz="4800"/>
            </a:lvl3pPr>
            <a:lvl4pPr algn="ctr">
              <a:spcBef>
                <a:spcPts val="0"/>
              </a:spcBef>
              <a:buSzPct val="100000"/>
              <a:defRPr sz="4800"/>
            </a:lvl4pPr>
            <a:lvl5pPr algn="ctr">
              <a:spcBef>
                <a:spcPts val="0"/>
              </a:spcBef>
              <a:buSzPct val="100000"/>
              <a:defRPr sz="4800"/>
            </a:lvl5pPr>
            <a:lvl6pPr algn="ctr">
              <a:spcBef>
                <a:spcPts val="0"/>
              </a:spcBef>
              <a:buSzPct val="100000"/>
              <a:defRPr sz="4800"/>
            </a:lvl6pPr>
            <a:lvl7pPr algn="ctr">
              <a:spcBef>
                <a:spcPts val="0"/>
              </a:spcBef>
              <a:buSzPct val="100000"/>
              <a:defRPr sz="4800"/>
            </a:lvl7pPr>
            <a:lvl8pPr algn="ctr">
              <a:spcBef>
                <a:spcPts val="0"/>
              </a:spcBef>
              <a:buSzPct val="100000"/>
              <a:defRPr sz="4800"/>
            </a:lvl8pPr>
            <a:lvl9pPr algn="ctr">
              <a:spcBef>
                <a:spcPts val="0"/>
              </a:spcBef>
              <a:buSzPct val="100000"/>
              <a:defRPr sz="4800"/>
            </a:lvl9pPr>
          </a:lstStyle>
          <a:p>
            <a:r>
              <a:rPr lang="en-US" dirty="0"/>
              <a:t>Intersectionality</a:t>
            </a:r>
          </a:p>
        </p:txBody>
      </p:sp>
      <p:sp>
        <p:nvSpPr>
          <p:cNvPr id="4" name="TextBox 3">
            <a:extLst>
              <a:ext uri="{FF2B5EF4-FFF2-40B4-BE49-F238E27FC236}">
                <a16:creationId xmlns:a16="http://schemas.microsoft.com/office/drawing/2014/main" id="{C06C154F-E869-134F-98C2-D5ACD8A25ADE}"/>
              </a:ext>
            </a:extLst>
          </p:cNvPr>
          <p:cNvSpPr txBox="1"/>
          <p:nvPr/>
        </p:nvSpPr>
        <p:spPr>
          <a:xfrm>
            <a:off x="685800" y="6097226"/>
            <a:ext cx="5715000" cy="369332"/>
          </a:xfrm>
          <a:prstGeom prst="rect">
            <a:avLst/>
          </a:prstGeom>
          <a:noFill/>
        </p:spPr>
        <p:txBody>
          <a:bodyPr wrap="square" rtlCol="0">
            <a:spAutoFit/>
          </a:bodyPr>
          <a:lstStyle/>
          <a:p>
            <a:r>
              <a:rPr lang="en-US" sz="1800" dirty="0">
                <a:latin typeface="Adobe Garamond Pro" panose="02020502060506020403" pitchFamily="18" charset="77"/>
                <a:hlinkClick r:id="rId4"/>
              </a:rPr>
              <a:t>Intersectionality: A Critical Framework for STEM Equity</a:t>
            </a:r>
            <a:endParaRPr lang="en-US" sz="1800" dirty="0">
              <a:latin typeface="Adobe Garamond Pro" panose="02020502060506020403" pitchFamily="18" charset="77"/>
            </a:endParaRPr>
          </a:p>
        </p:txBody>
      </p:sp>
    </p:spTree>
    <p:extLst>
      <p:ext uri="{BB962C8B-B14F-4D97-AF65-F5344CB8AC3E}">
        <p14:creationId xmlns:p14="http://schemas.microsoft.com/office/powerpoint/2010/main" val="690822080"/>
      </p:ext>
    </p:extLst>
  </p:cSld>
  <p:clrMapOvr>
    <a:masterClrMapping/>
  </p:clrMapOvr>
  <p:transition spd="slow">
    <p:cu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D7C30-FEF9-BD4A-94F8-6CFE20E01D5A}"/>
              </a:ext>
            </a:extLst>
          </p:cNvPr>
          <p:cNvSpPr>
            <a:spLocks noGrp="1"/>
          </p:cNvSpPr>
          <p:nvPr>
            <p:ph type="title"/>
          </p:nvPr>
        </p:nvSpPr>
        <p:spPr/>
        <p:txBody>
          <a:bodyPr/>
          <a:lstStyle/>
          <a:p>
            <a:r>
              <a:rPr lang="en-US" dirty="0"/>
              <a:t>Until we…</a:t>
            </a:r>
          </a:p>
        </p:txBody>
      </p:sp>
      <p:sp>
        <p:nvSpPr>
          <p:cNvPr id="6" name="Rectangle 5">
            <a:extLst>
              <a:ext uri="{FF2B5EF4-FFF2-40B4-BE49-F238E27FC236}">
                <a16:creationId xmlns:a16="http://schemas.microsoft.com/office/drawing/2014/main" id="{A108181E-B174-9640-9BFD-637AC0A41F53}"/>
              </a:ext>
            </a:extLst>
          </p:cNvPr>
          <p:cNvSpPr/>
          <p:nvPr/>
        </p:nvSpPr>
        <p:spPr>
          <a:xfrm>
            <a:off x="448593" y="1542395"/>
            <a:ext cx="8305800" cy="4478149"/>
          </a:xfrm>
          <a:prstGeom prst="rect">
            <a:avLst/>
          </a:prstGeom>
        </p:spPr>
        <p:txBody>
          <a:bodyPr wrap="square">
            <a:spAutoFit/>
          </a:bodyPr>
          <a:lstStyle/>
          <a:p>
            <a:pPr marL="514350" indent="-514350">
              <a:lnSpc>
                <a:spcPct val="150000"/>
              </a:lnSpc>
              <a:buFont typeface="+mj-lt"/>
              <a:buAutoNum type="arabicPeriod"/>
            </a:pPr>
            <a:r>
              <a:rPr lang="en-US" sz="2400" b="1" dirty="0">
                <a:solidFill>
                  <a:schemeClr val="accent6">
                    <a:lumMod val="50000"/>
                  </a:schemeClr>
                </a:solidFill>
                <a:latin typeface="Adobe Garamond Pro Bold" panose="02020502060506020403" pitchFamily="18" charset="77"/>
              </a:rPr>
              <a:t>support those impacted / targeted by the system in healing ways, and </a:t>
            </a:r>
            <a:endParaRPr lang="en-US" sz="2400" dirty="0">
              <a:solidFill>
                <a:schemeClr val="accent6">
                  <a:lumMod val="50000"/>
                </a:schemeClr>
              </a:solidFill>
              <a:latin typeface="Adobe Garamond Pro" panose="02020502060506020403" pitchFamily="18" charset="77"/>
            </a:endParaRPr>
          </a:p>
          <a:p>
            <a:pPr marL="514350" indent="-514350">
              <a:lnSpc>
                <a:spcPct val="150000"/>
              </a:lnSpc>
              <a:buFont typeface="+mj-lt"/>
              <a:buAutoNum type="arabicPeriod"/>
            </a:pPr>
            <a:r>
              <a:rPr lang="en-US" sz="2400" b="1" dirty="0">
                <a:solidFill>
                  <a:schemeClr val="accent6">
                    <a:lumMod val="50000"/>
                  </a:schemeClr>
                </a:solidFill>
                <a:latin typeface="Adobe Garamond Pro Bold" panose="02020502060506020403" pitchFamily="18" charset="77"/>
              </a:rPr>
              <a:t>build pathways to those not connected / impacted / targeted by the system to understand its harm on all of us, </a:t>
            </a:r>
            <a:endParaRPr lang="en-US" sz="2400" dirty="0">
              <a:solidFill>
                <a:schemeClr val="accent6">
                  <a:lumMod val="50000"/>
                </a:schemeClr>
              </a:solidFill>
              <a:latin typeface="Adobe Garamond Pro" panose="02020502060506020403" pitchFamily="18" charset="77"/>
            </a:endParaRPr>
          </a:p>
          <a:p>
            <a:pPr>
              <a:lnSpc>
                <a:spcPct val="150000"/>
              </a:lnSpc>
            </a:pPr>
            <a:br>
              <a:rPr lang="en-US" sz="2400" dirty="0">
                <a:latin typeface="Adobe Garamond Pro" panose="02020502060506020403" pitchFamily="18" charset="77"/>
              </a:rPr>
            </a:br>
            <a:r>
              <a:rPr lang="en-US" sz="2400" b="1" dirty="0">
                <a:solidFill>
                  <a:srgbClr val="002060"/>
                </a:solidFill>
                <a:latin typeface="Adobe Garamond Pro Bold" panose="02020502060506020403" pitchFamily="18" charset="77"/>
              </a:rPr>
              <a:t>we will never end youth incarceration or any of the other policies that lead to the prison industrial complex and the systemic systems of oppression operating daily in our communities. </a:t>
            </a:r>
            <a:endParaRPr lang="en-US" sz="2400" dirty="0">
              <a:solidFill>
                <a:srgbClr val="002060"/>
              </a:solidFill>
              <a:effectLst/>
              <a:latin typeface="Adobe Garamond Pro" panose="02020502060506020403" pitchFamily="18" charset="77"/>
            </a:endParaRPr>
          </a:p>
        </p:txBody>
      </p:sp>
    </p:spTree>
    <p:extLst>
      <p:ext uri="{BB962C8B-B14F-4D97-AF65-F5344CB8AC3E}">
        <p14:creationId xmlns:p14="http://schemas.microsoft.com/office/powerpoint/2010/main" val="8369696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9FCD74E-FC18-D04C-8CD8-F47BBC39238C}"/>
              </a:ext>
            </a:extLst>
          </p:cNvPr>
          <p:cNvSpPr txBox="1">
            <a:spLocks/>
          </p:cNvSpPr>
          <p:nvPr/>
        </p:nvSpPr>
        <p:spPr>
          <a:xfrm>
            <a:off x="75531" y="136742"/>
            <a:ext cx="9051925" cy="701458"/>
          </a:xfrm>
          <a:prstGeom prst="rect">
            <a:avLst/>
          </a:prstGeom>
        </p:spPr>
        <p:txBody>
          <a:bodyPr lIns="91425" tIns="91425" rIns="91425" bIns="91425" anchor="b" anchorCtr="0"/>
          <a:lstStyle>
            <a:defPPr marR="0" algn="l" rtl="0">
              <a:lnSpc>
                <a:spcPct val="100000"/>
              </a:lnSpc>
              <a:spcBef>
                <a:spcPts val="0"/>
              </a:spcBef>
              <a:spcAft>
                <a:spcPts val="0"/>
              </a:spcAft>
            </a:defPPr>
            <a:lvl1pPr marR="0" algn="ctr" rtl="0">
              <a:lnSpc>
                <a:spcPct val="100000"/>
              </a:lnSpc>
              <a:spcBef>
                <a:spcPts val="0"/>
              </a:spcBef>
              <a:spcAft>
                <a:spcPts val="0"/>
              </a:spcAft>
              <a:buSzPct val="100000"/>
              <a:buNone/>
              <a:defRPr sz="4800" b="1" i="0" u="none" strike="noStrike" cap="none" baseline="0">
                <a:solidFill>
                  <a:srgbClr val="FFFFFF"/>
                </a:solidFill>
                <a:latin typeface="Calibri"/>
                <a:ea typeface="Arial"/>
                <a:cs typeface="Calibri"/>
                <a:sym typeface="Arial"/>
                <a:rtl val="0"/>
              </a:defRPr>
            </a:lvl1pPr>
            <a:lvl2pPr marR="0" algn="ctr" rtl="0">
              <a:lnSpc>
                <a:spcPct val="100000"/>
              </a:lnSpc>
              <a:spcBef>
                <a:spcPts val="0"/>
              </a:spcBef>
              <a:spcAft>
                <a:spcPts val="0"/>
              </a:spcAft>
              <a:buSzPct val="100000"/>
              <a:buNone/>
              <a:defRPr sz="4800" b="0" i="0" u="none" strike="noStrike" cap="none" baseline="0">
                <a:solidFill>
                  <a:srgbClr val="000000"/>
                </a:solidFill>
                <a:latin typeface="Arial"/>
                <a:ea typeface="Arial"/>
                <a:cs typeface="Arial"/>
                <a:sym typeface="Arial"/>
                <a:rtl val="0"/>
              </a:defRPr>
            </a:lvl2pPr>
            <a:lvl3pPr algn="ctr">
              <a:spcBef>
                <a:spcPts val="0"/>
              </a:spcBef>
              <a:buSzPct val="100000"/>
              <a:defRPr sz="4800"/>
            </a:lvl3pPr>
            <a:lvl4pPr algn="ctr">
              <a:spcBef>
                <a:spcPts val="0"/>
              </a:spcBef>
              <a:buSzPct val="100000"/>
              <a:defRPr sz="4800"/>
            </a:lvl4pPr>
            <a:lvl5pPr algn="ctr">
              <a:spcBef>
                <a:spcPts val="0"/>
              </a:spcBef>
              <a:buSzPct val="100000"/>
              <a:defRPr sz="4800"/>
            </a:lvl5pPr>
            <a:lvl6pPr algn="ctr">
              <a:spcBef>
                <a:spcPts val="0"/>
              </a:spcBef>
              <a:buSzPct val="100000"/>
              <a:defRPr sz="4800"/>
            </a:lvl6pPr>
            <a:lvl7pPr algn="ctr">
              <a:spcBef>
                <a:spcPts val="0"/>
              </a:spcBef>
              <a:buSzPct val="100000"/>
              <a:defRPr sz="4800"/>
            </a:lvl7pPr>
            <a:lvl8pPr algn="ctr">
              <a:spcBef>
                <a:spcPts val="0"/>
              </a:spcBef>
              <a:buSzPct val="100000"/>
              <a:defRPr sz="4800"/>
            </a:lvl8pPr>
            <a:lvl9pPr algn="ctr">
              <a:spcBef>
                <a:spcPts val="0"/>
              </a:spcBef>
              <a:buSzPct val="100000"/>
              <a:defRPr sz="4800"/>
            </a:lvl9pPr>
          </a:lstStyle>
          <a:p>
            <a:r>
              <a:rPr lang="en-US" dirty="0"/>
              <a:t>Courageous Conversations</a:t>
            </a:r>
          </a:p>
        </p:txBody>
      </p:sp>
      <p:pic>
        <p:nvPicPr>
          <p:cNvPr id="9" name="Online Media 8" descr="Glenn Singleton: &quot;Courageous Conversations about Race&quot;">
            <a:hlinkClick r:id="" action="ppaction://media"/>
            <a:extLst>
              <a:ext uri="{FF2B5EF4-FFF2-40B4-BE49-F238E27FC236}">
                <a16:creationId xmlns:a16="http://schemas.microsoft.com/office/drawing/2014/main" id="{AB2E54B1-F578-9C45-8B41-86A559B0C389}"/>
              </a:ext>
            </a:extLst>
          </p:cNvPr>
          <p:cNvPicPr>
            <a:picLocks noRot="1" noChangeAspect="1"/>
          </p:cNvPicPr>
          <p:nvPr>
            <a:videoFile r:link="rId1"/>
          </p:nvPr>
        </p:nvPicPr>
        <p:blipFill>
          <a:blip r:embed="rId3"/>
          <a:stretch>
            <a:fillRect/>
          </a:stretch>
        </p:blipFill>
        <p:spPr>
          <a:xfrm>
            <a:off x="952500" y="1219200"/>
            <a:ext cx="7239000" cy="4090035"/>
          </a:xfrm>
          <a:prstGeom prst="rect">
            <a:avLst/>
          </a:prstGeom>
        </p:spPr>
      </p:pic>
      <p:sp>
        <p:nvSpPr>
          <p:cNvPr id="10" name="Text Placeholder 2">
            <a:extLst>
              <a:ext uri="{FF2B5EF4-FFF2-40B4-BE49-F238E27FC236}">
                <a16:creationId xmlns:a16="http://schemas.microsoft.com/office/drawing/2014/main" id="{E201AC54-35B7-7241-B209-ED6E6D6194F0}"/>
              </a:ext>
            </a:extLst>
          </p:cNvPr>
          <p:cNvSpPr txBox="1">
            <a:spLocks/>
          </p:cNvSpPr>
          <p:nvPr/>
        </p:nvSpPr>
        <p:spPr>
          <a:xfrm>
            <a:off x="1895807" y="5339506"/>
            <a:ext cx="5411371" cy="701458"/>
          </a:xfrm>
          <a:prstGeom prst="rect">
            <a:avLst/>
          </a:prstGeom>
        </p:spPr>
        <p:txBody>
          <a:bodyPr/>
          <a:lstStyle>
            <a:defPPr marR="0" algn="l" rtl="0">
              <a:lnSpc>
                <a:spcPct val="100000"/>
              </a:lnSpc>
              <a:spcBef>
                <a:spcPts val="0"/>
              </a:spcBef>
              <a:spcAft>
                <a:spcPts val="0"/>
              </a:spcAft>
            </a:defPPr>
            <a:lvl1pPr marR="0" algn="l" rtl="0">
              <a:lnSpc>
                <a:spcPct val="100000"/>
              </a:lnSpc>
              <a:spcBef>
                <a:spcPts val="0"/>
              </a:spcBef>
              <a:spcAft>
                <a:spcPts val="0"/>
              </a:spcAft>
              <a:buNone/>
              <a:defRPr sz="2000" b="0" i="0" u="none" strike="noStrike" cap="none" baseline="0">
                <a:solidFill>
                  <a:srgbClr val="000000"/>
                </a:solidFill>
                <a:latin typeface="Calibri"/>
                <a:ea typeface="Arial"/>
                <a:cs typeface="Calibri"/>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a:lstStyle>
          <a:p>
            <a:pPr algn="ctr">
              <a:lnSpc>
                <a:spcPct val="150000"/>
              </a:lnSpc>
            </a:pPr>
            <a:r>
              <a:rPr lang="en-US" sz="1800" dirty="0">
                <a:latin typeface="Adobe Garamond Pro" panose="02020502060506020403" pitchFamily="18" charset="77"/>
              </a:rPr>
              <a:t>Courageous Conversations About Race – Glenn Singleton</a:t>
            </a:r>
          </a:p>
          <a:p>
            <a:pPr marL="342900" indent="-342900">
              <a:lnSpc>
                <a:spcPct val="150000"/>
              </a:lnSpc>
              <a:buFont typeface="Arial" panose="020B0604020202020204" pitchFamily="34" charset="0"/>
              <a:buChar char="•"/>
            </a:pPr>
            <a:endParaRPr lang="en-US" sz="2400" dirty="0">
              <a:latin typeface="Adobe Garamond Pro" panose="02020502060506020403" pitchFamily="18" charset="77"/>
            </a:endParaRPr>
          </a:p>
          <a:p>
            <a:pPr marL="342900" indent="-342900">
              <a:lnSpc>
                <a:spcPct val="150000"/>
              </a:lnSpc>
              <a:buFont typeface="Arial" panose="020B0604020202020204" pitchFamily="34" charset="0"/>
              <a:buChar char="•"/>
            </a:pPr>
            <a:endParaRPr lang="en-US" sz="2400" dirty="0">
              <a:latin typeface="Adobe Garamond Pro" panose="02020502060506020403" pitchFamily="18" charset="77"/>
            </a:endParaRPr>
          </a:p>
          <a:p>
            <a:pPr marL="342900" indent="-342900">
              <a:lnSpc>
                <a:spcPct val="150000"/>
              </a:lnSpc>
              <a:buFont typeface="Arial" panose="020B0604020202020204" pitchFamily="34" charset="0"/>
              <a:buChar char="•"/>
            </a:pPr>
            <a:endParaRPr lang="en-US" sz="2400" dirty="0">
              <a:latin typeface="Adobe Garamond Pro" panose="02020502060506020403" pitchFamily="18" charset="77"/>
            </a:endParaRPr>
          </a:p>
          <a:p>
            <a:pPr>
              <a:lnSpc>
                <a:spcPct val="150000"/>
              </a:lnSpc>
            </a:pPr>
            <a:endParaRPr lang="en-US" sz="2400" dirty="0">
              <a:latin typeface="Adobe Garamond Pro" panose="02020502060506020403" pitchFamily="18" charset="77"/>
            </a:endParaRPr>
          </a:p>
          <a:p>
            <a:pPr>
              <a:lnSpc>
                <a:spcPct val="150000"/>
              </a:lnSpc>
            </a:pPr>
            <a:endParaRPr lang="en-US" sz="2400" dirty="0">
              <a:latin typeface="Adobe Garamond Pro" panose="02020502060506020403" pitchFamily="18" charset="77"/>
            </a:endParaRPr>
          </a:p>
        </p:txBody>
      </p:sp>
    </p:spTree>
    <p:extLst>
      <p:ext uri="{BB962C8B-B14F-4D97-AF65-F5344CB8AC3E}">
        <p14:creationId xmlns:p14="http://schemas.microsoft.com/office/powerpoint/2010/main" val="3854023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2"/>
        <p:cNvGrpSpPr/>
        <p:nvPr/>
      </p:nvGrpSpPr>
      <p:grpSpPr>
        <a:xfrm>
          <a:off x="0" y="0"/>
          <a:ext cx="0" cy="0"/>
          <a:chOff x="0" y="0"/>
          <a:chExt cx="0" cy="0"/>
        </a:xfrm>
      </p:grpSpPr>
      <p:sp>
        <p:nvSpPr>
          <p:cNvPr id="2" name="Google Shape;147;p27">
            <a:extLst>
              <a:ext uri="{FF2B5EF4-FFF2-40B4-BE49-F238E27FC236}">
                <a16:creationId xmlns:a16="http://schemas.microsoft.com/office/drawing/2014/main" id="{0DE72602-ACB0-274E-91A3-1243E347B383}"/>
              </a:ext>
            </a:extLst>
          </p:cNvPr>
          <p:cNvSpPr txBox="1">
            <a:spLocks/>
          </p:cNvSpPr>
          <p:nvPr/>
        </p:nvSpPr>
        <p:spPr>
          <a:xfrm>
            <a:off x="914400" y="6280138"/>
            <a:ext cx="5143500" cy="474250"/>
          </a:xfrm>
          <a:prstGeom prst="rect">
            <a:avLst/>
          </a:prstGeom>
        </p:spPr>
        <p:txBody>
          <a:bodyPr spcFirstLastPara="1" wrap="square" lIns="91425" tIns="91425" rIns="91425" bIns="91425" anchor="t" anchorCtr="0">
            <a:noAutofit/>
          </a:bodyPr>
          <a:lstStyle>
            <a:defPPr marR="0" algn="l" rtl="0">
              <a:lnSpc>
                <a:spcPct val="100000"/>
              </a:lnSpc>
              <a:spcBef>
                <a:spcPts val="0"/>
              </a:spcBef>
              <a:spcAft>
                <a:spcPts val="0"/>
              </a:spcAft>
            </a:defPPr>
            <a:lvl1pPr marR="0" algn="ctr" rtl="0">
              <a:lnSpc>
                <a:spcPct val="100000"/>
              </a:lnSpc>
              <a:spcBef>
                <a:spcPts val="0"/>
              </a:spcBef>
              <a:spcAft>
                <a:spcPts val="0"/>
              </a:spcAft>
              <a:buSzPct val="100000"/>
              <a:buNone/>
              <a:defRPr sz="4800" b="1" i="0" u="none" strike="noStrike" cap="none" baseline="0">
                <a:solidFill>
                  <a:srgbClr val="FFFFFF"/>
                </a:solidFill>
                <a:latin typeface="Calibri"/>
                <a:ea typeface="Arial"/>
                <a:cs typeface="Calibri"/>
                <a:sym typeface="Arial"/>
                <a:rtl val="0"/>
              </a:defRPr>
            </a:lvl1pPr>
            <a:lvl2pPr marR="0" algn="ctr" rtl="0">
              <a:lnSpc>
                <a:spcPct val="100000"/>
              </a:lnSpc>
              <a:spcBef>
                <a:spcPts val="0"/>
              </a:spcBef>
              <a:spcAft>
                <a:spcPts val="0"/>
              </a:spcAft>
              <a:buSzPct val="100000"/>
              <a:buNone/>
              <a:defRPr sz="4800" b="0" i="0" u="none" strike="noStrike" cap="none" baseline="0">
                <a:solidFill>
                  <a:srgbClr val="000000"/>
                </a:solidFill>
                <a:latin typeface="Arial"/>
                <a:ea typeface="Arial"/>
                <a:cs typeface="Arial"/>
                <a:sym typeface="Arial"/>
                <a:rtl val="0"/>
              </a:defRPr>
            </a:lvl2pPr>
            <a:lvl3pPr algn="ctr">
              <a:spcBef>
                <a:spcPts val="0"/>
              </a:spcBef>
              <a:buSzPct val="100000"/>
              <a:defRPr sz="4800"/>
            </a:lvl3pPr>
            <a:lvl4pPr algn="ctr">
              <a:spcBef>
                <a:spcPts val="0"/>
              </a:spcBef>
              <a:buSzPct val="100000"/>
              <a:defRPr sz="4800"/>
            </a:lvl4pPr>
            <a:lvl5pPr algn="ctr">
              <a:spcBef>
                <a:spcPts val="0"/>
              </a:spcBef>
              <a:buSzPct val="100000"/>
              <a:defRPr sz="4800"/>
            </a:lvl5pPr>
            <a:lvl6pPr algn="ctr">
              <a:spcBef>
                <a:spcPts val="0"/>
              </a:spcBef>
              <a:buSzPct val="100000"/>
              <a:defRPr sz="4800"/>
            </a:lvl6pPr>
            <a:lvl7pPr algn="ctr">
              <a:spcBef>
                <a:spcPts val="0"/>
              </a:spcBef>
              <a:buSzPct val="100000"/>
              <a:defRPr sz="4800"/>
            </a:lvl7pPr>
            <a:lvl8pPr algn="ctr">
              <a:spcBef>
                <a:spcPts val="0"/>
              </a:spcBef>
              <a:buSzPct val="100000"/>
              <a:defRPr sz="4800"/>
            </a:lvl8pPr>
            <a:lvl9pPr algn="ctr">
              <a:spcBef>
                <a:spcPts val="0"/>
              </a:spcBef>
              <a:buSzPct val="100000"/>
              <a:defRPr sz="4800"/>
            </a:lvl9pPr>
          </a:lstStyle>
          <a:p>
            <a:r>
              <a:rPr lang="en-US" sz="2000" dirty="0">
                <a:solidFill>
                  <a:schemeClr val="tx1"/>
                </a:solidFill>
                <a:latin typeface="Garamond"/>
                <a:ea typeface="Garamond"/>
                <a:cs typeface="Garamond"/>
                <a:sym typeface="Garamond"/>
              </a:rPr>
              <a:t>Glenn Singleton’s 4 Agreements</a:t>
            </a:r>
          </a:p>
        </p:txBody>
      </p:sp>
      <p:sp>
        <p:nvSpPr>
          <p:cNvPr id="3" name="Google Shape;148;p27">
            <a:extLst>
              <a:ext uri="{FF2B5EF4-FFF2-40B4-BE49-F238E27FC236}">
                <a16:creationId xmlns:a16="http://schemas.microsoft.com/office/drawing/2014/main" id="{AA4F48FD-C2D7-B548-86A1-3507851DCEFD}"/>
              </a:ext>
            </a:extLst>
          </p:cNvPr>
          <p:cNvSpPr txBox="1">
            <a:spLocks/>
          </p:cNvSpPr>
          <p:nvPr/>
        </p:nvSpPr>
        <p:spPr>
          <a:xfrm>
            <a:off x="282100" y="2914200"/>
            <a:ext cx="8520300" cy="3486600"/>
          </a:xfrm>
          <a:prstGeom prst="rect">
            <a:avLst/>
          </a:prstGeom>
        </p:spPr>
        <p:txBody>
          <a:bodyPr spcFirstLastPara="1" wrap="square" lIns="91425" tIns="91425" rIns="91425" bIns="91425" anchor="t" anchorCtr="0">
            <a:noAutofit/>
          </a:bodyPr>
          <a:lstStyle>
            <a:defPPr marR="0" algn="l" rtl="0">
              <a:lnSpc>
                <a:spcPct val="100000"/>
              </a:lnSpc>
              <a:spcBef>
                <a:spcPts val="0"/>
              </a:spcBef>
              <a:spcAft>
                <a:spcPts val="0"/>
              </a:spcAft>
            </a:defPPr>
            <a:lvl1pPr marR="0" algn="ctr" rtl="0">
              <a:lnSpc>
                <a:spcPct val="100000"/>
              </a:lnSpc>
              <a:spcBef>
                <a:spcPts val="0"/>
              </a:spcBef>
              <a:spcAft>
                <a:spcPts val="0"/>
              </a:spcAft>
              <a:buClr>
                <a:schemeClr val="dk2"/>
              </a:buClr>
              <a:buNone/>
              <a:defRPr sz="2000" b="0" i="0" u="none" strike="noStrike" cap="none" baseline="0">
                <a:solidFill>
                  <a:schemeClr val="dk2"/>
                </a:solidFill>
                <a:latin typeface="Calibri"/>
                <a:ea typeface="Arial"/>
                <a:cs typeface="Calibri"/>
                <a:sym typeface="Arial"/>
                <a:rtl val="0"/>
              </a:defRPr>
            </a:lvl1pPr>
            <a:lvl2pPr marR="0" algn="ctr" rtl="0">
              <a:lnSpc>
                <a:spcPct val="100000"/>
              </a:lnSpc>
              <a:spcBef>
                <a:spcPts val="0"/>
              </a:spcBef>
              <a:spcAft>
                <a:spcPts val="0"/>
              </a:spcAft>
              <a:buClr>
                <a:schemeClr val="dk2"/>
              </a:buClr>
              <a:buSzPct val="100000"/>
              <a:buNone/>
              <a:defRPr sz="3000" b="0" i="0" u="none" strike="noStrike" cap="none" baseline="0">
                <a:solidFill>
                  <a:schemeClr val="dk2"/>
                </a:solidFill>
                <a:latin typeface="Arial"/>
                <a:ea typeface="Arial"/>
                <a:cs typeface="Arial"/>
                <a:sym typeface="Arial"/>
                <a:rtl val="0"/>
              </a:defRPr>
            </a:lvl2pPr>
            <a:lvl3pPr marR="0" algn="ctr" rtl="0">
              <a:lnSpc>
                <a:spcPct val="100000"/>
              </a:lnSpc>
              <a:spcBef>
                <a:spcPts val="0"/>
              </a:spcBef>
              <a:spcAft>
                <a:spcPts val="0"/>
              </a:spcAft>
              <a:buClr>
                <a:schemeClr val="dk2"/>
              </a:buClr>
              <a:buSzPct val="100000"/>
              <a:buNone/>
              <a:defRPr sz="3000" b="0" i="0" u="none" strike="noStrike" cap="none" baseline="0">
                <a:solidFill>
                  <a:schemeClr val="dk2"/>
                </a:solidFill>
                <a:latin typeface="Arial"/>
                <a:ea typeface="Arial"/>
                <a:cs typeface="Arial"/>
                <a:sym typeface="Arial"/>
                <a:rtl val="0"/>
              </a:defRPr>
            </a:lvl3pPr>
            <a:lvl4pPr marR="0" algn="ctr" rtl="0">
              <a:lnSpc>
                <a:spcPct val="100000"/>
              </a:lnSpc>
              <a:spcBef>
                <a:spcPts val="0"/>
              </a:spcBef>
              <a:spcAft>
                <a:spcPts val="0"/>
              </a:spcAft>
              <a:buClr>
                <a:schemeClr val="dk2"/>
              </a:buClr>
              <a:buSzPct val="100000"/>
              <a:buNone/>
              <a:defRPr sz="3000" b="0" i="0" u="none" strike="noStrike" cap="none" baseline="0">
                <a:solidFill>
                  <a:schemeClr val="dk2"/>
                </a:solidFill>
                <a:latin typeface="Arial"/>
                <a:ea typeface="Arial"/>
                <a:cs typeface="Arial"/>
                <a:sym typeface="Arial"/>
                <a:rtl val="0"/>
              </a:defRPr>
            </a:lvl4pPr>
            <a:lvl5pPr marR="0" algn="ctr" rtl="0">
              <a:lnSpc>
                <a:spcPct val="100000"/>
              </a:lnSpc>
              <a:spcBef>
                <a:spcPts val="0"/>
              </a:spcBef>
              <a:spcAft>
                <a:spcPts val="0"/>
              </a:spcAft>
              <a:buClr>
                <a:schemeClr val="dk2"/>
              </a:buClr>
              <a:buSzPct val="100000"/>
              <a:buNone/>
              <a:defRPr sz="3000" b="0" i="0" u="none" strike="noStrike" cap="none" baseline="0">
                <a:solidFill>
                  <a:schemeClr val="dk2"/>
                </a:solidFill>
                <a:latin typeface="Arial"/>
                <a:ea typeface="Arial"/>
                <a:cs typeface="Arial"/>
                <a:sym typeface="Arial"/>
                <a:rtl val="0"/>
              </a:defRPr>
            </a:lvl5pPr>
            <a:lvl6pPr marR="0" algn="ctr" rtl="0">
              <a:lnSpc>
                <a:spcPct val="100000"/>
              </a:lnSpc>
              <a:spcBef>
                <a:spcPts val="0"/>
              </a:spcBef>
              <a:spcAft>
                <a:spcPts val="0"/>
              </a:spcAft>
              <a:buClr>
                <a:schemeClr val="dk2"/>
              </a:buClr>
              <a:buSzPct val="100000"/>
              <a:buNone/>
              <a:defRPr sz="3000" b="0" i="0" u="none" strike="noStrike" cap="none" baseline="0">
                <a:solidFill>
                  <a:schemeClr val="dk2"/>
                </a:solidFill>
                <a:latin typeface="Arial"/>
                <a:ea typeface="Arial"/>
                <a:cs typeface="Arial"/>
                <a:sym typeface="Arial"/>
                <a:rtl val="0"/>
              </a:defRPr>
            </a:lvl6pPr>
            <a:lvl7pPr marR="0" algn="ctr" rtl="0">
              <a:lnSpc>
                <a:spcPct val="100000"/>
              </a:lnSpc>
              <a:spcBef>
                <a:spcPts val="0"/>
              </a:spcBef>
              <a:spcAft>
                <a:spcPts val="0"/>
              </a:spcAft>
              <a:buClr>
                <a:schemeClr val="dk2"/>
              </a:buClr>
              <a:buSzPct val="100000"/>
              <a:buNone/>
              <a:defRPr sz="3000" b="0" i="0" u="none" strike="noStrike" cap="none" baseline="0">
                <a:solidFill>
                  <a:schemeClr val="dk2"/>
                </a:solidFill>
                <a:latin typeface="Arial"/>
                <a:ea typeface="Arial"/>
                <a:cs typeface="Arial"/>
                <a:sym typeface="Arial"/>
                <a:rtl val="0"/>
              </a:defRPr>
            </a:lvl7pPr>
            <a:lvl8pPr marR="0" algn="ctr" rtl="0">
              <a:lnSpc>
                <a:spcPct val="100000"/>
              </a:lnSpc>
              <a:spcBef>
                <a:spcPts val="0"/>
              </a:spcBef>
              <a:spcAft>
                <a:spcPts val="0"/>
              </a:spcAft>
              <a:buClr>
                <a:schemeClr val="dk2"/>
              </a:buClr>
              <a:buSzPct val="100000"/>
              <a:buNone/>
              <a:defRPr sz="3000" b="0" i="0" u="none" strike="noStrike" cap="none" baseline="0">
                <a:solidFill>
                  <a:schemeClr val="dk2"/>
                </a:solidFill>
                <a:latin typeface="Arial"/>
                <a:ea typeface="Arial"/>
                <a:cs typeface="Arial"/>
                <a:sym typeface="Arial"/>
                <a:rtl val="0"/>
              </a:defRPr>
            </a:lvl8pPr>
            <a:lvl9pPr marR="0" algn="ctr" rtl="0">
              <a:lnSpc>
                <a:spcPct val="100000"/>
              </a:lnSpc>
              <a:spcBef>
                <a:spcPts val="0"/>
              </a:spcBef>
              <a:spcAft>
                <a:spcPts val="0"/>
              </a:spcAft>
              <a:buClr>
                <a:schemeClr val="dk2"/>
              </a:buClr>
              <a:buSzPct val="100000"/>
              <a:buNone/>
              <a:defRPr sz="3000" b="0" i="0" u="none" strike="noStrike" cap="none" baseline="0">
                <a:solidFill>
                  <a:schemeClr val="dk2"/>
                </a:solidFill>
                <a:latin typeface="Arial"/>
                <a:ea typeface="Arial"/>
                <a:cs typeface="Arial"/>
                <a:sym typeface="Arial"/>
                <a:rtl val="0"/>
              </a:defRPr>
            </a:lvl9pPr>
          </a:lstStyle>
          <a:p>
            <a:pPr marL="457200" indent="-342900" algn="l">
              <a:buSzPts val="1800"/>
              <a:buFont typeface="Garamond"/>
              <a:buAutoNum type="arabicPeriod"/>
            </a:pPr>
            <a:r>
              <a:rPr lang="en-US" sz="1800" b="1" dirty="0">
                <a:solidFill>
                  <a:schemeClr val="tx1"/>
                </a:solidFill>
                <a:latin typeface="Garamond"/>
                <a:ea typeface="Garamond"/>
                <a:cs typeface="Garamond"/>
                <a:sym typeface="Garamond"/>
              </a:rPr>
              <a:t>Stay engaged:</a:t>
            </a:r>
            <a:r>
              <a:rPr lang="en-US" sz="1800" dirty="0">
                <a:solidFill>
                  <a:schemeClr val="tx1"/>
                </a:solidFill>
                <a:latin typeface="Garamond"/>
                <a:ea typeface="Garamond"/>
                <a:cs typeface="Garamond"/>
                <a:sym typeface="Garamond"/>
              </a:rPr>
              <a:t> Staying engaged means “remaining morally, emotionally, intellectually, and socially involved in the dialogue.”</a:t>
            </a:r>
          </a:p>
          <a:p>
            <a:pPr marL="457200" indent="-342900" algn="l">
              <a:buSzPts val="1800"/>
              <a:buFont typeface="Garamond"/>
              <a:buAutoNum type="arabicPeriod"/>
            </a:pPr>
            <a:r>
              <a:rPr lang="en-US" sz="1800" b="1" dirty="0">
                <a:solidFill>
                  <a:schemeClr val="tx1"/>
                </a:solidFill>
                <a:latin typeface="Garamond"/>
                <a:ea typeface="Garamond"/>
                <a:cs typeface="Garamond"/>
                <a:sym typeface="Garamond"/>
              </a:rPr>
              <a:t>Experience discomfort:</a:t>
            </a:r>
            <a:r>
              <a:rPr lang="en-US" sz="1800" dirty="0">
                <a:solidFill>
                  <a:schemeClr val="tx1"/>
                </a:solidFill>
                <a:latin typeface="Garamond"/>
                <a:ea typeface="Garamond"/>
                <a:cs typeface="Garamond"/>
                <a:sym typeface="Garamond"/>
              </a:rPr>
              <a:t> This norm acknowledges that discomfort is inevitable, especially, in dialogue about race &amp; oppression, and that participants make a commitment to bring issues into the open. It is not talking about these issues that create divisiveness. The divisiveness already exists in the society. It is through dialogue, even when uncomfortable, the healing and change begin.</a:t>
            </a:r>
          </a:p>
          <a:p>
            <a:pPr marL="457200" indent="-342900" algn="l">
              <a:buSzPts val="1800"/>
              <a:buFont typeface="Garamond"/>
              <a:buAutoNum type="arabicPeriod"/>
            </a:pPr>
            <a:r>
              <a:rPr lang="en-US" sz="1800" b="1" dirty="0">
                <a:solidFill>
                  <a:schemeClr val="tx1"/>
                </a:solidFill>
                <a:latin typeface="Garamond"/>
                <a:ea typeface="Garamond"/>
                <a:cs typeface="Garamond"/>
                <a:sym typeface="Garamond"/>
              </a:rPr>
              <a:t>Speak your truth:</a:t>
            </a:r>
            <a:r>
              <a:rPr lang="en-US" sz="1800" dirty="0">
                <a:solidFill>
                  <a:schemeClr val="tx1"/>
                </a:solidFill>
                <a:latin typeface="Garamond"/>
                <a:ea typeface="Garamond"/>
                <a:cs typeface="Garamond"/>
                <a:sym typeface="Garamond"/>
              </a:rPr>
              <a:t> This means being open about thoughts and feelings and not just saying what you think others want to hear.</a:t>
            </a:r>
          </a:p>
          <a:p>
            <a:pPr marL="457200" indent="-342900" algn="l">
              <a:buSzPts val="1800"/>
              <a:buFont typeface="Garamond"/>
              <a:buAutoNum type="arabicPeriod"/>
            </a:pPr>
            <a:r>
              <a:rPr lang="en-US" sz="1800" b="1" dirty="0">
                <a:solidFill>
                  <a:schemeClr val="tx1"/>
                </a:solidFill>
                <a:latin typeface="Garamond"/>
                <a:ea typeface="Garamond"/>
                <a:cs typeface="Garamond"/>
                <a:sym typeface="Garamond"/>
              </a:rPr>
              <a:t>Expect and accept non-closure:</a:t>
            </a:r>
            <a:r>
              <a:rPr lang="en-US" sz="1800" dirty="0">
                <a:solidFill>
                  <a:schemeClr val="tx1"/>
                </a:solidFill>
                <a:latin typeface="Garamond"/>
                <a:ea typeface="Garamond"/>
                <a:cs typeface="Garamond"/>
                <a:sym typeface="Garamond"/>
              </a:rPr>
              <a:t> This agreement asks participants to “hang out in uncertainty” and not rush to quick solutions, especially in relation to racial understanding or oppression, which requires ongoing dialogue.</a:t>
            </a:r>
          </a:p>
        </p:txBody>
      </p:sp>
      <p:sp>
        <p:nvSpPr>
          <p:cNvPr id="4" name="Title 1">
            <a:extLst>
              <a:ext uri="{FF2B5EF4-FFF2-40B4-BE49-F238E27FC236}">
                <a16:creationId xmlns:a16="http://schemas.microsoft.com/office/drawing/2014/main" id="{4D93B081-B755-A840-B754-936D43EC9CEC}"/>
              </a:ext>
            </a:extLst>
          </p:cNvPr>
          <p:cNvSpPr txBox="1">
            <a:spLocks/>
          </p:cNvSpPr>
          <p:nvPr/>
        </p:nvSpPr>
        <p:spPr>
          <a:xfrm>
            <a:off x="75531" y="136742"/>
            <a:ext cx="9051925" cy="701458"/>
          </a:xfrm>
          <a:prstGeom prst="rect">
            <a:avLst/>
          </a:prstGeom>
        </p:spPr>
        <p:txBody>
          <a:bodyPr lIns="91425" tIns="91425" rIns="91425" bIns="91425" anchor="b" anchorCtr="0"/>
          <a:lstStyle>
            <a:defPPr marR="0" algn="l" rtl="0">
              <a:lnSpc>
                <a:spcPct val="100000"/>
              </a:lnSpc>
              <a:spcBef>
                <a:spcPts val="0"/>
              </a:spcBef>
              <a:spcAft>
                <a:spcPts val="0"/>
              </a:spcAft>
            </a:defPPr>
            <a:lvl1pPr marR="0" algn="ctr" rtl="0">
              <a:lnSpc>
                <a:spcPct val="100000"/>
              </a:lnSpc>
              <a:spcBef>
                <a:spcPts val="0"/>
              </a:spcBef>
              <a:spcAft>
                <a:spcPts val="0"/>
              </a:spcAft>
              <a:buSzPct val="100000"/>
              <a:buNone/>
              <a:defRPr sz="4800" b="1" i="0" u="none" strike="noStrike" cap="none" baseline="0">
                <a:solidFill>
                  <a:srgbClr val="FFFFFF"/>
                </a:solidFill>
                <a:latin typeface="Calibri"/>
                <a:ea typeface="Arial"/>
                <a:cs typeface="Calibri"/>
                <a:sym typeface="Arial"/>
                <a:rtl val="0"/>
              </a:defRPr>
            </a:lvl1pPr>
            <a:lvl2pPr marR="0" algn="ctr" rtl="0">
              <a:lnSpc>
                <a:spcPct val="100000"/>
              </a:lnSpc>
              <a:spcBef>
                <a:spcPts val="0"/>
              </a:spcBef>
              <a:spcAft>
                <a:spcPts val="0"/>
              </a:spcAft>
              <a:buSzPct val="100000"/>
              <a:buNone/>
              <a:defRPr sz="4800" b="0" i="0" u="none" strike="noStrike" cap="none" baseline="0">
                <a:solidFill>
                  <a:srgbClr val="000000"/>
                </a:solidFill>
                <a:latin typeface="Arial"/>
                <a:ea typeface="Arial"/>
                <a:cs typeface="Arial"/>
                <a:sym typeface="Arial"/>
                <a:rtl val="0"/>
              </a:defRPr>
            </a:lvl2pPr>
            <a:lvl3pPr algn="ctr">
              <a:spcBef>
                <a:spcPts val="0"/>
              </a:spcBef>
              <a:buSzPct val="100000"/>
              <a:defRPr sz="4800"/>
            </a:lvl3pPr>
            <a:lvl4pPr algn="ctr">
              <a:spcBef>
                <a:spcPts val="0"/>
              </a:spcBef>
              <a:buSzPct val="100000"/>
              <a:defRPr sz="4800"/>
            </a:lvl4pPr>
            <a:lvl5pPr algn="ctr">
              <a:spcBef>
                <a:spcPts val="0"/>
              </a:spcBef>
              <a:buSzPct val="100000"/>
              <a:defRPr sz="4800"/>
            </a:lvl5pPr>
            <a:lvl6pPr algn="ctr">
              <a:spcBef>
                <a:spcPts val="0"/>
              </a:spcBef>
              <a:buSzPct val="100000"/>
              <a:defRPr sz="4800"/>
            </a:lvl6pPr>
            <a:lvl7pPr algn="ctr">
              <a:spcBef>
                <a:spcPts val="0"/>
              </a:spcBef>
              <a:buSzPct val="100000"/>
              <a:defRPr sz="4800"/>
            </a:lvl7pPr>
            <a:lvl8pPr algn="ctr">
              <a:spcBef>
                <a:spcPts val="0"/>
              </a:spcBef>
              <a:buSzPct val="100000"/>
              <a:defRPr sz="4800"/>
            </a:lvl8pPr>
            <a:lvl9pPr algn="ctr">
              <a:spcBef>
                <a:spcPts val="0"/>
              </a:spcBef>
              <a:buSzPct val="100000"/>
              <a:defRPr sz="4800"/>
            </a:lvl9pPr>
          </a:lstStyle>
          <a:p>
            <a:r>
              <a:rPr lang="en-US" dirty="0"/>
              <a:t>Courageous Conversations</a:t>
            </a:r>
          </a:p>
        </p:txBody>
      </p:sp>
      <p:pic>
        <p:nvPicPr>
          <p:cNvPr id="5" name="Online Media 4" descr="The Four Agreements - Glenn Singleton">
            <a:hlinkClick r:id="" action="ppaction://media"/>
            <a:extLst>
              <a:ext uri="{FF2B5EF4-FFF2-40B4-BE49-F238E27FC236}">
                <a16:creationId xmlns:a16="http://schemas.microsoft.com/office/drawing/2014/main" id="{8F8BB5AD-4E83-8F41-AC2C-F7835B122A5B}"/>
              </a:ext>
            </a:extLst>
          </p:cNvPr>
          <p:cNvPicPr>
            <a:picLocks noRot="1" noChangeAspect="1"/>
          </p:cNvPicPr>
          <p:nvPr>
            <a:videoFile r:link="rId1"/>
          </p:nvPr>
        </p:nvPicPr>
        <p:blipFill>
          <a:blip r:embed="rId4"/>
          <a:stretch>
            <a:fillRect/>
          </a:stretch>
        </p:blipFill>
        <p:spPr>
          <a:xfrm>
            <a:off x="3272250" y="1045643"/>
            <a:ext cx="2540000" cy="1905000"/>
          </a:xfrm>
          <a:prstGeom prst="rect">
            <a:avLst/>
          </a:prstGeom>
        </p:spPr>
      </p:pic>
    </p:spTree>
    <p:extLst>
      <p:ext uri="{BB962C8B-B14F-4D97-AF65-F5344CB8AC3E}">
        <p14:creationId xmlns:p14="http://schemas.microsoft.com/office/powerpoint/2010/main" val="665750436"/>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2"/>
        <p:cNvGrpSpPr/>
        <p:nvPr/>
      </p:nvGrpSpPr>
      <p:grpSpPr>
        <a:xfrm>
          <a:off x="0" y="0"/>
          <a:ext cx="0" cy="0"/>
          <a:chOff x="0" y="0"/>
          <a:chExt cx="0" cy="0"/>
        </a:xfrm>
      </p:grpSpPr>
      <p:sp>
        <p:nvSpPr>
          <p:cNvPr id="5" name="Title 1">
            <a:extLst>
              <a:ext uri="{FF2B5EF4-FFF2-40B4-BE49-F238E27FC236}">
                <a16:creationId xmlns:a16="http://schemas.microsoft.com/office/drawing/2014/main" id="{BE83E254-1620-6F4B-8FD3-8DDC6B9642F1}"/>
              </a:ext>
            </a:extLst>
          </p:cNvPr>
          <p:cNvSpPr txBox="1">
            <a:spLocks/>
          </p:cNvSpPr>
          <p:nvPr/>
        </p:nvSpPr>
        <p:spPr>
          <a:xfrm>
            <a:off x="75531" y="136742"/>
            <a:ext cx="9051925" cy="701458"/>
          </a:xfrm>
          <a:prstGeom prst="rect">
            <a:avLst/>
          </a:prstGeom>
        </p:spPr>
        <p:txBody>
          <a:bodyPr lIns="91425" tIns="91425" rIns="91425" bIns="91425" anchor="b" anchorCtr="0"/>
          <a:lstStyle>
            <a:defPPr marR="0" algn="l" rtl="0">
              <a:lnSpc>
                <a:spcPct val="100000"/>
              </a:lnSpc>
              <a:spcBef>
                <a:spcPts val="0"/>
              </a:spcBef>
              <a:spcAft>
                <a:spcPts val="0"/>
              </a:spcAft>
            </a:defPPr>
            <a:lvl1pPr marR="0" algn="ctr" rtl="0">
              <a:lnSpc>
                <a:spcPct val="100000"/>
              </a:lnSpc>
              <a:spcBef>
                <a:spcPts val="0"/>
              </a:spcBef>
              <a:spcAft>
                <a:spcPts val="0"/>
              </a:spcAft>
              <a:buSzPct val="100000"/>
              <a:buNone/>
              <a:defRPr sz="4800" b="1" i="0" u="none" strike="noStrike" cap="none" baseline="0">
                <a:solidFill>
                  <a:srgbClr val="FFFFFF"/>
                </a:solidFill>
                <a:latin typeface="Calibri"/>
                <a:ea typeface="Arial"/>
                <a:cs typeface="Calibri"/>
                <a:sym typeface="Arial"/>
                <a:rtl val="0"/>
              </a:defRPr>
            </a:lvl1pPr>
            <a:lvl2pPr marR="0" algn="ctr" rtl="0">
              <a:lnSpc>
                <a:spcPct val="100000"/>
              </a:lnSpc>
              <a:spcBef>
                <a:spcPts val="0"/>
              </a:spcBef>
              <a:spcAft>
                <a:spcPts val="0"/>
              </a:spcAft>
              <a:buSzPct val="100000"/>
              <a:buNone/>
              <a:defRPr sz="4800" b="0" i="0" u="none" strike="noStrike" cap="none" baseline="0">
                <a:solidFill>
                  <a:srgbClr val="000000"/>
                </a:solidFill>
                <a:latin typeface="Arial"/>
                <a:ea typeface="Arial"/>
                <a:cs typeface="Arial"/>
                <a:sym typeface="Arial"/>
                <a:rtl val="0"/>
              </a:defRPr>
            </a:lvl2pPr>
            <a:lvl3pPr algn="ctr">
              <a:spcBef>
                <a:spcPts val="0"/>
              </a:spcBef>
              <a:buSzPct val="100000"/>
              <a:defRPr sz="4800"/>
            </a:lvl3pPr>
            <a:lvl4pPr algn="ctr">
              <a:spcBef>
                <a:spcPts val="0"/>
              </a:spcBef>
              <a:buSzPct val="100000"/>
              <a:defRPr sz="4800"/>
            </a:lvl4pPr>
            <a:lvl5pPr algn="ctr">
              <a:spcBef>
                <a:spcPts val="0"/>
              </a:spcBef>
              <a:buSzPct val="100000"/>
              <a:defRPr sz="4800"/>
            </a:lvl5pPr>
            <a:lvl6pPr algn="ctr">
              <a:spcBef>
                <a:spcPts val="0"/>
              </a:spcBef>
              <a:buSzPct val="100000"/>
              <a:defRPr sz="4800"/>
            </a:lvl6pPr>
            <a:lvl7pPr algn="ctr">
              <a:spcBef>
                <a:spcPts val="0"/>
              </a:spcBef>
              <a:buSzPct val="100000"/>
              <a:defRPr sz="4800"/>
            </a:lvl7pPr>
            <a:lvl8pPr algn="ctr">
              <a:spcBef>
                <a:spcPts val="0"/>
              </a:spcBef>
              <a:buSzPct val="100000"/>
              <a:defRPr sz="4800"/>
            </a:lvl8pPr>
            <a:lvl9pPr algn="ctr">
              <a:spcBef>
                <a:spcPts val="0"/>
              </a:spcBef>
              <a:buSzPct val="100000"/>
              <a:defRPr sz="4800"/>
            </a:lvl9pPr>
          </a:lstStyle>
          <a:p>
            <a:r>
              <a:rPr lang="en-US" sz="4400" dirty="0"/>
              <a:t>Context: The Juvenile Justice System</a:t>
            </a:r>
          </a:p>
        </p:txBody>
      </p:sp>
      <p:pic>
        <p:nvPicPr>
          <p:cNvPr id="3" name="Online Media 2" descr="&quot;The New Jim Crow&quot; - Author Michelle Alexander, George E. Kent Lecture 2013">
            <a:hlinkClick r:id="" action="ppaction://media"/>
            <a:extLst>
              <a:ext uri="{FF2B5EF4-FFF2-40B4-BE49-F238E27FC236}">
                <a16:creationId xmlns:a16="http://schemas.microsoft.com/office/drawing/2014/main" id="{2029F980-166D-234E-ADD6-985A52B79F37}"/>
              </a:ext>
            </a:extLst>
          </p:cNvPr>
          <p:cNvPicPr>
            <a:picLocks noRot="1" noChangeAspect="1"/>
          </p:cNvPicPr>
          <p:nvPr>
            <a:videoFile r:link="rId1"/>
          </p:nvPr>
        </p:nvPicPr>
        <p:blipFill>
          <a:blip r:embed="rId4"/>
          <a:stretch>
            <a:fillRect/>
          </a:stretch>
        </p:blipFill>
        <p:spPr>
          <a:xfrm>
            <a:off x="914400" y="1276350"/>
            <a:ext cx="7620000" cy="4305300"/>
          </a:xfrm>
          <a:prstGeom prst="rect">
            <a:avLst/>
          </a:prstGeom>
        </p:spPr>
      </p:pic>
      <p:sp>
        <p:nvSpPr>
          <p:cNvPr id="6" name="Text Placeholder 2">
            <a:extLst>
              <a:ext uri="{FF2B5EF4-FFF2-40B4-BE49-F238E27FC236}">
                <a16:creationId xmlns:a16="http://schemas.microsoft.com/office/drawing/2014/main" id="{160BB68E-4079-C34F-A952-53579B31568B}"/>
              </a:ext>
            </a:extLst>
          </p:cNvPr>
          <p:cNvSpPr txBox="1">
            <a:spLocks/>
          </p:cNvSpPr>
          <p:nvPr/>
        </p:nvSpPr>
        <p:spPr>
          <a:xfrm>
            <a:off x="1895807" y="5546942"/>
            <a:ext cx="5411371" cy="701458"/>
          </a:xfrm>
          <a:prstGeom prst="rect">
            <a:avLst/>
          </a:prstGeom>
        </p:spPr>
        <p:txBody>
          <a:bodyPr/>
          <a:lstStyle>
            <a:defPPr marR="0" algn="l" rtl="0">
              <a:lnSpc>
                <a:spcPct val="100000"/>
              </a:lnSpc>
              <a:spcBef>
                <a:spcPts val="0"/>
              </a:spcBef>
              <a:spcAft>
                <a:spcPts val="0"/>
              </a:spcAft>
            </a:defPPr>
            <a:lvl1pPr marR="0" algn="l" rtl="0">
              <a:lnSpc>
                <a:spcPct val="100000"/>
              </a:lnSpc>
              <a:spcBef>
                <a:spcPts val="0"/>
              </a:spcBef>
              <a:spcAft>
                <a:spcPts val="0"/>
              </a:spcAft>
              <a:buNone/>
              <a:defRPr sz="2000" b="0" i="0" u="none" strike="noStrike" cap="none" baseline="0">
                <a:solidFill>
                  <a:srgbClr val="000000"/>
                </a:solidFill>
                <a:latin typeface="Calibri"/>
                <a:ea typeface="Arial"/>
                <a:cs typeface="Calibri"/>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a:lstStyle>
          <a:p>
            <a:pPr algn="ctr">
              <a:lnSpc>
                <a:spcPct val="150000"/>
              </a:lnSpc>
            </a:pPr>
            <a:r>
              <a:rPr lang="en-US" sz="1800" dirty="0">
                <a:latin typeface="Adobe Garamond Pro" panose="02020502060506020403" pitchFamily="18" charset="77"/>
              </a:rPr>
              <a:t>The New Jim Crow – Michelle Alexander</a:t>
            </a:r>
          </a:p>
          <a:p>
            <a:pPr marL="342900" indent="-342900">
              <a:lnSpc>
                <a:spcPct val="150000"/>
              </a:lnSpc>
              <a:buFont typeface="Arial" panose="020B0604020202020204" pitchFamily="34" charset="0"/>
              <a:buChar char="•"/>
            </a:pPr>
            <a:endParaRPr lang="en-US" sz="2400" dirty="0">
              <a:latin typeface="Adobe Garamond Pro" panose="02020502060506020403" pitchFamily="18" charset="77"/>
            </a:endParaRPr>
          </a:p>
          <a:p>
            <a:pPr marL="342900" indent="-342900">
              <a:lnSpc>
                <a:spcPct val="150000"/>
              </a:lnSpc>
              <a:buFont typeface="Arial" panose="020B0604020202020204" pitchFamily="34" charset="0"/>
              <a:buChar char="•"/>
            </a:pPr>
            <a:endParaRPr lang="en-US" sz="2400" dirty="0">
              <a:latin typeface="Adobe Garamond Pro" panose="02020502060506020403" pitchFamily="18" charset="77"/>
            </a:endParaRPr>
          </a:p>
          <a:p>
            <a:pPr marL="342900" indent="-342900">
              <a:lnSpc>
                <a:spcPct val="150000"/>
              </a:lnSpc>
              <a:buFont typeface="Arial" panose="020B0604020202020204" pitchFamily="34" charset="0"/>
              <a:buChar char="•"/>
            </a:pPr>
            <a:endParaRPr lang="en-US" sz="2400" dirty="0">
              <a:latin typeface="Adobe Garamond Pro" panose="02020502060506020403" pitchFamily="18" charset="77"/>
            </a:endParaRPr>
          </a:p>
          <a:p>
            <a:pPr>
              <a:lnSpc>
                <a:spcPct val="150000"/>
              </a:lnSpc>
            </a:pPr>
            <a:endParaRPr lang="en-US" sz="2400" dirty="0">
              <a:latin typeface="Adobe Garamond Pro" panose="02020502060506020403" pitchFamily="18" charset="77"/>
            </a:endParaRPr>
          </a:p>
          <a:p>
            <a:pPr>
              <a:lnSpc>
                <a:spcPct val="150000"/>
              </a:lnSpc>
            </a:pPr>
            <a:endParaRPr lang="en-US" sz="2400" dirty="0">
              <a:latin typeface="Adobe Garamond Pro" panose="02020502060506020403" pitchFamily="18" charset="77"/>
            </a:endParaRPr>
          </a:p>
        </p:txBody>
      </p:sp>
    </p:spTree>
    <p:extLst>
      <p:ext uri="{BB962C8B-B14F-4D97-AF65-F5344CB8AC3E}">
        <p14:creationId xmlns:p14="http://schemas.microsoft.com/office/powerpoint/2010/main" val="3252496484"/>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
        <p:cNvGrpSpPr/>
        <p:nvPr/>
      </p:nvGrpSpPr>
      <p:grpSpPr>
        <a:xfrm>
          <a:off x="0" y="0"/>
          <a:ext cx="0" cy="0"/>
          <a:chOff x="0" y="0"/>
          <a:chExt cx="0" cy="0"/>
        </a:xfrm>
      </p:grpSpPr>
      <p:sp>
        <p:nvSpPr>
          <p:cNvPr id="5" name="Title 1">
            <a:extLst>
              <a:ext uri="{FF2B5EF4-FFF2-40B4-BE49-F238E27FC236}">
                <a16:creationId xmlns:a16="http://schemas.microsoft.com/office/drawing/2014/main" id="{BE83E254-1620-6F4B-8FD3-8DDC6B9642F1}"/>
              </a:ext>
            </a:extLst>
          </p:cNvPr>
          <p:cNvSpPr txBox="1">
            <a:spLocks/>
          </p:cNvSpPr>
          <p:nvPr/>
        </p:nvSpPr>
        <p:spPr>
          <a:xfrm>
            <a:off x="75531" y="136742"/>
            <a:ext cx="9051925" cy="701458"/>
          </a:xfrm>
          <a:prstGeom prst="rect">
            <a:avLst/>
          </a:prstGeom>
        </p:spPr>
        <p:txBody>
          <a:bodyPr lIns="91425" tIns="91425" rIns="91425" bIns="91425" anchor="b" anchorCtr="0"/>
          <a:lstStyle>
            <a:defPPr marR="0" algn="l" rtl="0">
              <a:lnSpc>
                <a:spcPct val="100000"/>
              </a:lnSpc>
              <a:spcBef>
                <a:spcPts val="0"/>
              </a:spcBef>
              <a:spcAft>
                <a:spcPts val="0"/>
              </a:spcAft>
            </a:defPPr>
            <a:lvl1pPr marR="0" algn="ctr" rtl="0">
              <a:lnSpc>
                <a:spcPct val="100000"/>
              </a:lnSpc>
              <a:spcBef>
                <a:spcPts val="0"/>
              </a:spcBef>
              <a:spcAft>
                <a:spcPts val="0"/>
              </a:spcAft>
              <a:buSzPct val="100000"/>
              <a:buNone/>
              <a:defRPr sz="4800" b="1" i="0" u="none" strike="noStrike" cap="none" baseline="0">
                <a:solidFill>
                  <a:srgbClr val="FFFFFF"/>
                </a:solidFill>
                <a:latin typeface="Calibri"/>
                <a:ea typeface="Arial"/>
                <a:cs typeface="Calibri"/>
                <a:sym typeface="Arial"/>
                <a:rtl val="0"/>
              </a:defRPr>
            </a:lvl1pPr>
            <a:lvl2pPr marR="0" algn="ctr" rtl="0">
              <a:lnSpc>
                <a:spcPct val="100000"/>
              </a:lnSpc>
              <a:spcBef>
                <a:spcPts val="0"/>
              </a:spcBef>
              <a:spcAft>
                <a:spcPts val="0"/>
              </a:spcAft>
              <a:buSzPct val="100000"/>
              <a:buNone/>
              <a:defRPr sz="4800" b="0" i="0" u="none" strike="noStrike" cap="none" baseline="0">
                <a:solidFill>
                  <a:srgbClr val="000000"/>
                </a:solidFill>
                <a:latin typeface="Arial"/>
                <a:ea typeface="Arial"/>
                <a:cs typeface="Arial"/>
                <a:sym typeface="Arial"/>
                <a:rtl val="0"/>
              </a:defRPr>
            </a:lvl2pPr>
            <a:lvl3pPr algn="ctr">
              <a:spcBef>
                <a:spcPts val="0"/>
              </a:spcBef>
              <a:buSzPct val="100000"/>
              <a:defRPr sz="4800"/>
            </a:lvl3pPr>
            <a:lvl4pPr algn="ctr">
              <a:spcBef>
                <a:spcPts val="0"/>
              </a:spcBef>
              <a:buSzPct val="100000"/>
              <a:defRPr sz="4800"/>
            </a:lvl4pPr>
            <a:lvl5pPr algn="ctr">
              <a:spcBef>
                <a:spcPts val="0"/>
              </a:spcBef>
              <a:buSzPct val="100000"/>
              <a:defRPr sz="4800"/>
            </a:lvl5pPr>
            <a:lvl6pPr algn="ctr">
              <a:spcBef>
                <a:spcPts val="0"/>
              </a:spcBef>
              <a:buSzPct val="100000"/>
              <a:defRPr sz="4800"/>
            </a:lvl6pPr>
            <a:lvl7pPr algn="ctr">
              <a:spcBef>
                <a:spcPts val="0"/>
              </a:spcBef>
              <a:buSzPct val="100000"/>
              <a:defRPr sz="4800"/>
            </a:lvl7pPr>
            <a:lvl8pPr algn="ctr">
              <a:spcBef>
                <a:spcPts val="0"/>
              </a:spcBef>
              <a:buSzPct val="100000"/>
              <a:defRPr sz="4800"/>
            </a:lvl8pPr>
            <a:lvl9pPr algn="ctr">
              <a:spcBef>
                <a:spcPts val="0"/>
              </a:spcBef>
              <a:buSzPct val="100000"/>
              <a:defRPr sz="4800"/>
            </a:lvl9pPr>
          </a:lstStyle>
          <a:p>
            <a:r>
              <a:rPr lang="en-US" sz="4400" dirty="0"/>
              <a:t>Context: The Juvenile Justice System</a:t>
            </a:r>
          </a:p>
        </p:txBody>
      </p:sp>
      <p:sp>
        <p:nvSpPr>
          <p:cNvPr id="6" name="Text Placeholder 2">
            <a:extLst>
              <a:ext uri="{FF2B5EF4-FFF2-40B4-BE49-F238E27FC236}">
                <a16:creationId xmlns:a16="http://schemas.microsoft.com/office/drawing/2014/main" id="{160BB68E-4079-C34F-A952-53579B31568B}"/>
              </a:ext>
            </a:extLst>
          </p:cNvPr>
          <p:cNvSpPr txBox="1">
            <a:spLocks/>
          </p:cNvSpPr>
          <p:nvPr/>
        </p:nvSpPr>
        <p:spPr>
          <a:xfrm>
            <a:off x="1900404" y="5426374"/>
            <a:ext cx="5402178" cy="701458"/>
          </a:xfrm>
          <a:prstGeom prst="rect">
            <a:avLst/>
          </a:prstGeom>
        </p:spPr>
        <p:txBody>
          <a:bodyPr/>
          <a:lstStyle>
            <a:defPPr marR="0" algn="l" rtl="0">
              <a:lnSpc>
                <a:spcPct val="100000"/>
              </a:lnSpc>
              <a:spcBef>
                <a:spcPts val="0"/>
              </a:spcBef>
              <a:spcAft>
                <a:spcPts val="0"/>
              </a:spcAft>
            </a:defPPr>
            <a:lvl1pPr marR="0" algn="l" rtl="0">
              <a:lnSpc>
                <a:spcPct val="100000"/>
              </a:lnSpc>
              <a:spcBef>
                <a:spcPts val="0"/>
              </a:spcBef>
              <a:spcAft>
                <a:spcPts val="0"/>
              </a:spcAft>
              <a:buNone/>
              <a:defRPr sz="2000" b="0" i="0" u="none" strike="noStrike" cap="none" baseline="0">
                <a:solidFill>
                  <a:srgbClr val="000000"/>
                </a:solidFill>
                <a:latin typeface="Calibri"/>
                <a:ea typeface="Arial"/>
                <a:cs typeface="Calibri"/>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a:lstStyle>
          <a:p>
            <a:pPr algn="ctr">
              <a:lnSpc>
                <a:spcPct val="150000"/>
              </a:lnSpc>
            </a:pPr>
            <a:r>
              <a:rPr lang="en-US" sz="1800" dirty="0">
                <a:latin typeface="Adobe Garamond Pro" panose="02020502060506020403" pitchFamily="18" charset="77"/>
              </a:rPr>
              <a:t>Why Black Girls Are Targeted for Punishment at School and How to Change That – Monique W. Morris</a:t>
            </a:r>
          </a:p>
          <a:p>
            <a:pPr marL="342900" indent="-342900">
              <a:lnSpc>
                <a:spcPct val="150000"/>
              </a:lnSpc>
              <a:buFont typeface="Arial" panose="020B0604020202020204" pitchFamily="34" charset="0"/>
              <a:buChar char="•"/>
            </a:pPr>
            <a:endParaRPr lang="en-US" sz="2400" dirty="0">
              <a:latin typeface="Adobe Garamond Pro" panose="02020502060506020403" pitchFamily="18" charset="77"/>
            </a:endParaRPr>
          </a:p>
          <a:p>
            <a:pPr marL="342900" indent="-342900">
              <a:lnSpc>
                <a:spcPct val="150000"/>
              </a:lnSpc>
              <a:buFont typeface="Arial" panose="020B0604020202020204" pitchFamily="34" charset="0"/>
              <a:buChar char="•"/>
            </a:pPr>
            <a:endParaRPr lang="en-US" sz="2400" dirty="0">
              <a:latin typeface="Adobe Garamond Pro" panose="02020502060506020403" pitchFamily="18" charset="77"/>
            </a:endParaRPr>
          </a:p>
          <a:p>
            <a:pPr marL="342900" indent="-342900">
              <a:lnSpc>
                <a:spcPct val="150000"/>
              </a:lnSpc>
              <a:buFont typeface="Arial" panose="020B0604020202020204" pitchFamily="34" charset="0"/>
              <a:buChar char="•"/>
            </a:pPr>
            <a:endParaRPr lang="en-US" sz="2400" dirty="0">
              <a:latin typeface="Adobe Garamond Pro" panose="02020502060506020403" pitchFamily="18" charset="77"/>
            </a:endParaRPr>
          </a:p>
          <a:p>
            <a:pPr>
              <a:lnSpc>
                <a:spcPct val="150000"/>
              </a:lnSpc>
            </a:pPr>
            <a:endParaRPr lang="en-US" sz="2400" dirty="0">
              <a:latin typeface="Adobe Garamond Pro" panose="02020502060506020403" pitchFamily="18" charset="77"/>
            </a:endParaRPr>
          </a:p>
          <a:p>
            <a:pPr>
              <a:lnSpc>
                <a:spcPct val="150000"/>
              </a:lnSpc>
            </a:pPr>
            <a:endParaRPr lang="en-US" sz="2400" dirty="0">
              <a:latin typeface="Adobe Garamond Pro" panose="02020502060506020403" pitchFamily="18" charset="77"/>
            </a:endParaRPr>
          </a:p>
        </p:txBody>
      </p:sp>
      <p:pic>
        <p:nvPicPr>
          <p:cNvPr id="2" name="Online Media 1" descr="Why black girls are targeted for punishment at school -- and how to change that | Monique W. Morris">
            <a:hlinkClick r:id="" action="ppaction://media"/>
            <a:extLst>
              <a:ext uri="{FF2B5EF4-FFF2-40B4-BE49-F238E27FC236}">
                <a16:creationId xmlns:a16="http://schemas.microsoft.com/office/drawing/2014/main" id="{7DCF9F2D-FD49-DF4E-AF0A-3D8B1DA099B1}"/>
              </a:ext>
            </a:extLst>
          </p:cNvPr>
          <p:cNvPicPr>
            <a:picLocks noRot="1" noChangeAspect="1"/>
          </p:cNvPicPr>
          <p:nvPr>
            <a:videoFile r:link="rId1"/>
          </p:nvPr>
        </p:nvPicPr>
        <p:blipFill>
          <a:blip r:embed="rId4"/>
          <a:stretch>
            <a:fillRect/>
          </a:stretch>
        </p:blipFill>
        <p:spPr>
          <a:xfrm>
            <a:off x="1010493" y="1295400"/>
            <a:ext cx="7123014" cy="4024503"/>
          </a:xfrm>
          <a:prstGeom prst="rect">
            <a:avLst/>
          </a:prstGeom>
        </p:spPr>
      </p:pic>
    </p:spTree>
    <p:extLst>
      <p:ext uri="{BB962C8B-B14F-4D97-AF65-F5344CB8AC3E}">
        <p14:creationId xmlns:p14="http://schemas.microsoft.com/office/powerpoint/2010/main" val="1988848136"/>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
        <p:cNvGrpSpPr/>
        <p:nvPr/>
      </p:nvGrpSpPr>
      <p:grpSpPr>
        <a:xfrm>
          <a:off x="0" y="0"/>
          <a:ext cx="0" cy="0"/>
          <a:chOff x="0" y="0"/>
          <a:chExt cx="0" cy="0"/>
        </a:xfrm>
      </p:grpSpPr>
      <p:sp>
        <p:nvSpPr>
          <p:cNvPr id="2" name="Rectangle 1">
            <a:extLst>
              <a:ext uri="{FF2B5EF4-FFF2-40B4-BE49-F238E27FC236}">
                <a16:creationId xmlns:a16="http://schemas.microsoft.com/office/drawing/2014/main" id="{5FE321E4-695D-754F-8EC4-574F7625EDCB}"/>
              </a:ext>
            </a:extLst>
          </p:cNvPr>
          <p:cNvSpPr/>
          <p:nvPr/>
        </p:nvSpPr>
        <p:spPr>
          <a:xfrm>
            <a:off x="457200" y="1371600"/>
            <a:ext cx="2805113" cy="4585871"/>
          </a:xfrm>
          <a:prstGeom prst="rect">
            <a:avLst/>
          </a:prstGeom>
        </p:spPr>
        <p:txBody>
          <a:bodyPr wrap="square">
            <a:spAutoFit/>
          </a:bodyPr>
          <a:lstStyle/>
          <a:p>
            <a:r>
              <a:rPr lang="en-US" b="1" dirty="0">
                <a:latin typeface="Garamond" panose="02020404030301010803" pitchFamily="18" charset="0"/>
              </a:rPr>
              <a:t>“Jeremey Bentham argued in </a:t>
            </a:r>
            <a:r>
              <a:rPr lang="en-US" b="1" i="1" dirty="0">
                <a:latin typeface="Garamond" panose="02020404030301010803" pitchFamily="18" charset="0"/>
              </a:rPr>
              <a:t>The "Panopticon"</a:t>
            </a:r>
            <a:r>
              <a:rPr lang="en-US" b="1" dirty="0">
                <a:latin typeface="Garamond" panose="02020404030301010803" pitchFamily="18" charset="0"/>
              </a:rPr>
              <a:t> that the perfect prison would be structured in a such a way that cells would be open to a central tower. In the model, individuals in the cells do not interact with each other and are constantly confronted by </a:t>
            </a:r>
            <a:endParaRPr lang="en-US" dirty="0"/>
          </a:p>
          <a:p>
            <a:pPr algn="ctr"/>
            <a:br>
              <a:rPr lang="en-US" dirty="0"/>
            </a:br>
            <a:r>
              <a:rPr lang="en-US" b="1" dirty="0">
                <a:solidFill>
                  <a:srgbClr val="980000"/>
                </a:solidFill>
                <a:latin typeface="Garamond" panose="02020404030301010803" pitchFamily="18" charset="0"/>
              </a:rPr>
              <a:t>the panoptic tower </a:t>
            </a:r>
            <a:endParaRPr lang="en-US" dirty="0"/>
          </a:p>
          <a:p>
            <a:pPr algn="ctr"/>
            <a:r>
              <a:rPr lang="en-US" b="1" dirty="0">
                <a:solidFill>
                  <a:srgbClr val="980000"/>
                </a:solidFill>
                <a:latin typeface="Garamond" panose="02020404030301010803" pitchFamily="18" charset="0"/>
              </a:rPr>
              <a:t>(pan=all; optic=seeing). </a:t>
            </a:r>
            <a:endParaRPr lang="en-US" dirty="0"/>
          </a:p>
          <a:p>
            <a:br>
              <a:rPr lang="en-US" dirty="0"/>
            </a:br>
            <a:r>
              <a:rPr lang="en-US" b="1" dirty="0">
                <a:latin typeface="Garamond" panose="02020404030301010803" pitchFamily="18" charset="0"/>
              </a:rPr>
              <a:t>They cannot, however, see when there is a person in the tower; they must believe that they could be watched at any moment: "the inmate must never know whether he is being looked at at any one moment; but he must be sure that he may always be so" </a:t>
            </a:r>
            <a:endParaRPr lang="en-US" dirty="0"/>
          </a:p>
          <a:p>
            <a:pPr algn="ctr"/>
            <a:r>
              <a:rPr lang="en-US" b="1" dirty="0">
                <a:latin typeface="Garamond" panose="02020404030301010803" pitchFamily="18" charset="0"/>
              </a:rPr>
              <a:t>(Michel Foucault</a:t>
            </a:r>
            <a:r>
              <a:rPr lang="en-US" b="1" u="sng" dirty="0">
                <a:solidFill>
                  <a:srgbClr val="1155CC"/>
                </a:solidFill>
                <a:latin typeface="Garamond" panose="02020404030301010803" pitchFamily="18" charset="0"/>
                <a:hlinkClick r:id="rId3"/>
              </a:rPr>
              <a:t>, </a:t>
            </a:r>
            <a:r>
              <a:rPr lang="en-US" b="1" i="1" u="sng" dirty="0">
                <a:solidFill>
                  <a:srgbClr val="1155CC"/>
                </a:solidFill>
                <a:latin typeface="Garamond" panose="02020404030301010803" pitchFamily="18" charset="0"/>
                <a:hlinkClick r:id="rId3"/>
              </a:rPr>
              <a:t>Discipline</a:t>
            </a:r>
            <a:r>
              <a:rPr lang="en-US" b="1" u="sng" dirty="0">
                <a:solidFill>
                  <a:srgbClr val="1155CC"/>
                </a:solidFill>
                <a:latin typeface="Garamond" panose="02020404030301010803" pitchFamily="18" charset="0"/>
                <a:hlinkClick r:id="rId3"/>
              </a:rPr>
              <a:t> 201</a:t>
            </a:r>
            <a:r>
              <a:rPr lang="en-US" b="1" dirty="0">
                <a:latin typeface="Garamond" panose="02020404030301010803" pitchFamily="18" charset="0"/>
              </a:rPr>
              <a:t>).</a:t>
            </a:r>
            <a:endParaRPr lang="en-US" dirty="0">
              <a:effectLst/>
            </a:endParaRPr>
          </a:p>
        </p:txBody>
      </p:sp>
      <p:pic>
        <p:nvPicPr>
          <p:cNvPr id="3074" name="Picture 2">
            <a:extLst>
              <a:ext uri="{FF2B5EF4-FFF2-40B4-BE49-F238E27FC236}">
                <a16:creationId xmlns:a16="http://schemas.microsoft.com/office/drawing/2014/main" id="{49DF4BB4-6B34-2E42-8C54-726C16D953C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27072" y="1371600"/>
            <a:ext cx="5388328" cy="4267200"/>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a:extLst>
              <a:ext uri="{FF2B5EF4-FFF2-40B4-BE49-F238E27FC236}">
                <a16:creationId xmlns:a16="http://schemas.microsoft.com/office/drawing/2014/main" id="{C6D13800-50AF-6F47-94DD-A67148AB3415}"/>
              </a:ext>
            </a:extLst>
          </p:cNvPr>
          <p:cNvSpPr txBox="1">
            <a:spLocks/>
          </p:cNvSpPr>
          <p:nvPr/>
        </p:nvSpPr>
        <p:spPr>
          <a:xfrm>
            <a:off x="75531" y="136742"/>
            <a:ext cx="9051925" cy="701458"/>
          </a:xfrm>
          <a:prstGeom prst="rect">
            <a:avLst/>
          </a:prstGeom>
        </p:spPr>
        <p:txBody>
          <a:bodyPr lIns="91425" tIns="91425" rIns="91425" bIns="91425" anchor="b" anchorCtr="0"/>
          <a:lstStyle>
            <a:defPPr marR="0" algn="l" rtl="0">
              <a:lnSpc>
                <a:spcPct val="100000"/>
              </a:lnSpc>
              <a:spcBef>
                <a:spcPts val="0"/>
              </a:spcBef>
              <a:spcAft>
                <a:spcPts val="0"/>
              </a:spcAft>
            </a:defPPr>
            <a:lvl1pPr marR="0" algn="ctr" rtl="0">
              <a:lnSpc>
                <a:spcPct val="100000"/>
              </a:lnSpc>
              <a:spcBef>
                <a:spcPts val="0"/>
              </a:spcBef>
              <a:spcAft>
                <a:spcPts val="0"/>
              </a:spcAft>
              <a:buSzPct val="100000"/>
              <a:buNone/>
              <a:defRPr sz="4800" b="1" i="0" u="none" strike="noStrike" cap="none" baseline="0">
                <a:solidFill>
                  <a:srgbClr val="FFFFFF"/>
                </a:solidFill>
                <a:latin typeface="Calibri"/>
                <a:ea typeface="Arial"/>
                <a:cs typeface="Calibri"/>
                <a:sym typeface="Arial"/>
                <a:rtl val="0"/>
              </a:defRPr>
            </a:lvl1pPr>
            <a:lvl2pPr marR="0" algn="ctr" rtl="0">
              <a:lnSpc>
                <a:spcPct val="100000"/>
              </a:lnSpc>
              <a:spcBef>
                <a:spcPts val="0"/>
              </a:spcBef>
              <a:spcAft>
                <a:spcPts val="0"/>
              </a:spcAft>
              <a:buSzPct val="100000"/>
              <a:buNone/>
              <a:defRPr sz="4800" b="0" i="0" u="none" strike="noStrike" cap="none" baseline="0">
                <a:solidFill>
                  <a:srgbClr val="000000"/>
                </a:solidFill>
                <a:latin typeface="Arial"/>
                <a:ea typeface="Arial"/>
                <a:cs typeface="Arial"/>
                <a:sym typeface="Arial"/>
                <a:rtl val="0"/>
              </a:defRPr>
            </a:lvl2pPr>
            <a:lvl3pPr algn="ctr">
              <a:spcBef>
                <a:spcPts val="0"/>
              </a:spcBef>
              <a:buSzPct val="100000"/>
              <a:defRPr sz="4800"/>
            </a:lvl3pPr>
            <a:lvl4pPr algn="ctr">
              <a:spcBef>
                <a:spcPts val="0"/>
              </a:spcBef>
              <a:buSzPct val="100000"/>
              <a:defRPr sz="4800"/>
            </a:lvl4pPr>
            <a:lvl5pPr algn="ctr">
              <a:spcBef>
                <a:spcPts val="0"/>
              </a:spcBef>
              <a:buSzPct val="100000"/>
              <a:defRPr sz="4800"/>
            </a:lvl5pPr>
            <a:lvl6pPr algn="ctr">
              <a:spcBef>
                <a:spcPts val="0"/>
              </a:spcBef>
              <a:buSzPct val="100000"/>
              <a:defRPr sz="4800"/>
            </a:lvl6pPr>
            <a:lvl7pPr algn="ctr">
              <a:spcBef>
                <a:spcPts val="0"/>
              </a:spcBef>
              <a:buSzPct val="100000"/>
              <a:defRPr sz="4800"/>
            </a:lvl7pPr>
            <a:lvl8pPr algn="ctr">
              <a:spcBef>
                <a:spcPts val="0"/>
              </a:spcBef>
              <a:buSzPct val="100000"/>
              <a:defRPr sz="4800"/>
            </a:lvl8pPr>
            <a:lvl9pPr algn="ctr">
              <a:spcBef>
                <a:spcPts val="0"/>
              </a:spcBef>
              <a:buSzPct val="100000"/>
              <a:defRPr sz="4800"/>
            </a:lvl9pPr>
          </a:lstStyle>
          <a:p>
            <a:r>
              <a:rPr lang="en-US" sz="4400" dirty="0"/>
              <a:t>Context: The Juvenile Justice System</a:t>
            </a:r>
          </a:p>
        </p:txBody>
      </p:sp>
    </p:spTree>
    <p:extLst>
      <p:ext uri="{BB962C8B-B14F-4D97-AF65-F5344CB8AC3E}">
        <p14:creationId xmlns:p14="http://schemas.microsoft.com/office/powerpoint/2010/main" val="3850904976"/>
      </p:ext>
    </p:extLst>
  </p:cSld>
  <p:clrMapOvr>
    <a:masterClrMapping/>
  </p:clrMapOvr>
  <p:transition spd="slow">
    <p:cut/>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2"/>
        <p:cNvGrpSpPr/>
        <p:nvPr/>
      </p:nvGrpSpPr>
      <p:grpSpPr>
        <a:xfrm>
          <a:off x="0" y="0"/>
          <a:ext cx="0" cy="0"/>
          <a:chOff x="0" y="0"/>
          <a:chExt cx="0" cy="0"/>
        </a:xfrm>
      </p:grpSpPr>
      <p:sp>
        <p:nvSpPr>
          <p:cNvPr id="5" name="Title 1">
            <a:extLst>
              <a:ext uri="{FF2B5EF4-FFF2-40B4-BE49-F238E27FC236}">
                <a16:creationId xmlns:a16="http://schemas.microsoft.com/office/drawing/2014/main" id="{C6D13800-50AF-6F47-94DD-A67148AB3415}"/>
              </a:ext>
            </a:extLst>
          </p:cNvPr>
          <p:cNvSpPr txBox="1">
            <a:spLocks/>
          </p:cNvSpPr>
          <p:nvPr/>
        </p:nvSpPr>
        <p:spPr>
          <a:xfrm>
            <a:off x="75531" y="136742"/>
            <a:ext cx="9051925" cy="701458"/>
          </a:xfrm>
          <a:prstGeom prst="rect">
            <a:avLst/>
          </a:prstGeom>
        </p:spPr>
        <p:txBody>
          <a:bodyPr lIns="91425" tIns="91425" rIns="91425" bIns="91425" anchor="b" anchorCtr="0"/>
          <a:lstStyle>
            <a:defPPr marR="0" algn="l" rtl="0">
              <a:lnSpc>
                <a:spcPct val="100000"/>
              </a:lnSpc>
              <a:spcBef>
                <a:spcPts val="0"/>
              </a:spcBef>
              <a:spcAft>
                <a:spcPts val="0"/>
              </a:spcAft>
            </a:defPPr>
            <a:lvl1pPr marR="0" algn="ctr" rtl="0">
              <a:lnSpc>
                <a:spcPct val="100000"/>
              </a:lnSpc>
              <a:spcBef>
                <a:spcPts val="0"/>
              </a:spcBef>
              <a:spcAft>
                <a:spcPts val="0"/>
              </a:spcAft>
              <a:buSzPct val="100000"/>
              <a:buNone/>
              <a:defRPr sz="4800" b="1" i="0" u="none" strike="noStrike" cap="none" baseline="0">
                <a:solidFill>
                  <a:srgbClr val="FFFFFF"/>
                </a:solidFill>
                <a:latin typeface="Calibri"/>
                <a:ea typeface="Arial"/>
                <a:cs typeface="Calibri"/>
                <a:sym typeface="Arial"/>
                <a:rtl val="0"/>
              </a:defRPr>
            </a:lvl1pPr>
            <a:lvl2pPr marR="0" algn="ctr" rtl="0">
              <a:lnSpc>
                <a:spcPct val="100000"/>
              </a:lnSpc>
              <a:spcBef>
                <a:spcPts val="0"/>
              </a:spcBef>
              <a:spcAft>
                <a:spcPts val="0"/>
              </a:spcAft>
              <a:buSzPct val="100000"/>
              <a:buNone/>
              <a:defRPr sz="4800" b="0" i="0" u="none" strike="noStrike" cap="none" baseline="0">
                <a:solidFill>
                  <a:srgbClr val="000000"/>
                </a:solidFill>
                <a:latin typeface="Arial"/>
                <a:ea typeface="Arial"/>
                <a:cs typeface="Arial"/>
                <a:sym typeface="Arial"/>
                <a:rtl val="0"/>
              </a:defRPr>
            </a:lvl2pPr>
            <a:lvl3pPr algn="ctr">
              <a:spcBef>
                <a:spcPts val="0"/>
              </a:spcBef>
              <a:buSzPct val="100000"/>
              <a:defRPr sz="4800"/>
            </a:lvl3pPr>
            <a:lvl4pPr algn="ctr">
              <a:spcBef>
                <a:spcPts val="0"/>
              </a:spcBef>
              <a:buSzPct val="100000"/>
              <a:defRPr sz="4800"/>
            </a:lvl4pPr>
            <a:lvl5pPr algn="ctr">
              <a:spcBef>
                <a:spcPts val="0"/>
              </a:spcBef>
              <a:buSzPct val="100000"/>
              <a:defRPr sz="4800"/>
            </a:lvl5pPr>
            <a:lvl6pPr algn="ctr">
              <a:spcBef>
                <a:spcPts val="0"/>
              </a:spcBef>
              <a:buSzPct val="100000"/>
              <a:defRPr sz="4800"/>
            </a:lvl6pPr>
            <a:lvl7pPr algn="ctr">
              <a:spcBef>
                <a:spcPts val="0"/>
              </a:spcBef>
              <a:buSzPct val="100000"/>
              <a:defRPr sz="4800"/>
            </a:lvl7pPr>
            <a:lvl8pPr algn="ctr">
              <a:spcBef>
                <a:spcPts val="0"/>
              </a:spcBef>
              <a:buSzPct val="100000"/>
              <a:defRPr sz="4800"/>
            </a:lvl8pPr>
            <a:lvl9pPr algn="ctr">
              <a:spcBef>
                <a:spcPts val="0"/>
              </a:spcBef>
              <a:buSzPct val="100000"/>
              <a:defRPr sz="4800"/>
            </a:lvl9pPr>
          </a:lstStyle>
          <a:p>
            <a:r>
              <a:rPr lang="en-US" sz="4400" dirty="0"/>
              <a:t>Context: The Juvenile Justice System</a:t>
            </a:r>
          </a:p>
        </p:txBody>
      </p:sp>
      <p:pic>
        <p:nvPicPr>
          <p:cNvPr id="3" name="Online Media 2" descr="Jeremy Bentham Panopticon Crash Course">
            <a:hlinkClick r:id="" action="ppaction://media"/>
            <a:extLst>
              <a:ext uri="{FF2B5EF4-FFF2-40B4-BE49-F238E27FC236}">
                <a16:creationId xmlns:a16="http://schemas.microsoft.com/office/drawing/2014/main" id="{223E5419-A082-4741-BF3F-6235B7A4B83A}"/>
              </a:ext>
            </a:extLst>
          </p:cNvPr>
          <p:cNvPicPr>
            <a:picLocks noRot="1" noChangeAspect="1"/>
          </p:cNvPicPr>
          <p:nvPr>
            <a:videoFile r:link="rId1"/>
          </p:nvPr>
        </p:nvPicPr>
        <p:blipFill>
          <a:blip r:embed="rId4"/>
          <a:stretch>
            <a:fillRect/>
          </a:stretch>
        </p:blipFill>
        <p:spPr>
          <a:xfrm>
            <a:off x="990600" y="1143000"/>
            <a:ext cx="7162800" cy="4046982"/>
          </a:xfrm>
          <a:prstGeom prst="rect">
            <a:avLst/>
          </a:prstGeom>
        </p:spPr>
      </p:pic>
      <p:sp>
        <p:nvSpPr>
          <p:cNvPr id="6" name="Text Placeholder 2">
            <a:hlinkClick r:id="rId5"/>
            <a:extLst>
              <a:ext uri="{FF2B5EF4-FFF2-40B4-BE49-F238E27FC236}">
                <a16:creationId xmlns:a16="http://schemas.microsoft.com/office/drawing/2014/main" id="{A073C090-56D7-0242-AF20-46D8538B3D16}"/>
              </a:ext>
            </a:extLst>
          </p:cNvPr>
          <p:cNvSpPr txBox="1">
            <a:spLocks/>
          </p:cNvSpPr>
          <p:nvPr/>
        </p:nvSpPr>
        <p:spPr>
          <a:xfrm>
            <a:off x="1900404" y="5426374"/>
            <a:ext cx="5402178" cy="898226"/>
          </a:xfrm>
          <a:prstGeom prst="rect">
            <a:avLst/>
          </a:prstGeom>
        </p:spPr>
        <p:txBody>
          <a:bodyPr/>
          <a:lstStyle>
            <a:defPPr marR="0" algn="l" rtl="0">
              <a:lnSpc>
                <a:spcPct val="100000"/>
              </a:lnSpc>
              <a:spcBef>
                <a:spcPts val="0"/>
              </a:spcBef>
              <a:spcAft>
                <a:spcPts val="0"/>
              </a:spcAft>
            </a:defPPr>
            <a:lvl1pPr marR="0" algn="l" rtl="0">
              <a:lnSpc>
                <a:spcPct val="100000"/>
              </a:lnSpc>
              <a:spcBef>
                <a:spcPts val="0"/>
              </a:spcBef>
              <a:spcAft>
                <a:spcPts val="0"/>
              </a:spcAft>
              <a:buNone/>
              <a:defRPr sz="2000" b="0" i="0" u="none" strike="noStrike" cap="none" baseline="0">
                <a:solidFill>
                  <a:srgbClr val="000000"/>
                </a:solidFill>
                <a:latin typeface="Calibri"/>
                <a:ea typeface="Arial"/>
                <a:cs typeface="Calibri"/>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a:lstStyle>
          <a:p>
            <a:pPr algn="ctr">
              <a:lnSpc>
                <a:spcPct val="150000"/>
              </a:lnSpc>
            </a:pPr>
            <a:r>
              <a:rPr lang="en-US" sz="1800" dirty="0">
                <a:latin typeface="Adobe Garamond Pro" panose="02020502060506020403" pitchFamily="18" charset="77"/>
              </a:rPr>
              <a:t>Jeremy </a:t>
            </a:r>
            <a:r>
              <a:rPr lang="en-US" sz="1800" dirty="0" err="1">
                <a:latin typeface="Adobe Garamond Pro" panose="02020502060506020403" pitchFamily="18" charset="77"/>
              </a:rPr>
              <a:t>Benthem</a:t>
            </a:r>
            <a:r>
              <a:rPr lang="en-US" sz="1800" dirty="0">
                <a:latin typeface="Adobe Garamond Pro" panose="02020502060506020403" pitchFamily="18" charset="77"/>
              </a:rPr>
              <a:t> Panopticon Crash Course</a:t>
            </a:r>
          </a:p>
          <a:p>
            <a:pPr algn="ctr">
              <a:lnSpc>
                <a:spcPct val="150000"/>
              </a:lnSpc>
            </a:pPr>
            <a:r>
              <a:rPr lang="en-US" sz="1800" dirty="0">
                <a:latin typeface="Adobe Garamond Pro" panose="02020502060506020403" pitchFamily="18" charset="77"/>
                <a:hlinkClick r:id="rId5"/>
              </a:rPr>
              <a:t>Bentham’s Writings on the Panopticon</a:t>
            </a:r>
            <a:endParaRPr lang="en-US" sz="1800" dirty="0">
              <a:latin typeface="Adobe Garamond Pro" panose="02020502060506020403" pitchFamily="18" charset="77"/>
            </a:endParaRPr>
          </a:p>
          <a:p>
            <a:pPr marL="342900" indent="-342900">
              <a:lnSpc>
                <a:spcPct val="150000"/>
              </a:lnSpc>
              <a:buFont typeface="Arial" panose="020B0604020202020204" pitchFamily="34" charset="0"/>
              <a:buChar char="•"/>
            </a:pPr>
            <a:endParaRPr lang="en-US" sz="2400" dirty="0">
              <a:latin typeface="Adobe Garamond Pro" panose="02020502060506020403" pitchFamily="18" charset="77"/>
            </a:endParaRPr>
          </a:p>
          <a:p>
            <a:pPr marL="342900" indent="-342900">
              <a:lnSpc>
                <a:spcPct val="150000"/>
              </a:lnSpc>
              <a:buFont typeface="Arial" panose="020B0604020202020204" pitchFamily="34" charset="0"/>
              <a:buChar char="•"/>
            </a:pPr>
            <a:endParaRPr lang="en-US" sz="2400" dirty="0">
              <a:latin typeface="Adobe Garamond Pro" panose="02020502060506020403" pitchFamily="18" charset="77"/>
            </a:endParaRPr>
          </a:p>
          <a:p>
            <a:pPr marL="342900" indent="-342900">
              <a:lnSpc>
                <a:spcPct val="150000"/>
              </a:lnSpc>
              <a:buFont typeface="Arial" panose="020B0604020202020204" pitchFamily="34" charset="0"/>
              <a:buChar char="•"/>
            </a:pPr>
            <a:endParaRPr lang="en-US" sz="2400" dirty="0">
              <a:latin typeface="Adobe Garamond Pro" panose="02020502060506020403" pitchFamily="18" charset="77"/>
            </a:endParaRPr>
          </a:p>
          <a:p>
            <a:pPr>
              <a:lnSpc>
                <a:spcPct val="150000"/>
              </a:lnSpc>
            </a:pPr>
            <a:endParaRPr lang="en-US" sz="2400" dirty="0">
              <a:latin typeface="Adobe Garamond Pro" panose="02020502060506020403" pitchFamily="18" charset="77"/>
            </a:endParaRPr>
          </a:p>
          <a:p>
            <a:pPr>
              <a:lnSpc>
                <a:spcPct val="150000"/>
              </a:lnSpc>
            </a:pPr>
            <a:endParaRPr lang="en-US" sz="2400" dirty="0">
              <a:latin typeface="Adobe Garamond Pro" panose="02020502060506020403" pitchFamily="18" charset="77"/>
            </a:endParaRPr>
          </a:p>
        </p:txBody>
      </p:sp>
    </p:spTree>
    <p:extLst>
      <p:ext uri="{BB962C8B-B14F-4D97-AF65-F5344CB8AC3E}">
        <p14:creationId xmlns:p14="http://schemas.microsoft.com/office/powerpoint/2010/main" val="3063643197"/>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2"/>
        <p:cNvGrpSpPr/>
        <p:nvPr/>
      </p:nvGrpSpPr>
      <p:grpSpPr>
        <a:xfrm>
          <a:off x="0" y="0"/>
          <a:ext cx="0" cy="0"/>
          <a:chOff x="0" y="0"/>
          <a:chExt cx="0" cy="0"/>
        </a:xfrm>
      </p:grpSpPr>
      <p:sp>
        <p:nvSpPr>
          <p:cNvPr id="5" name="Title 1">
            <a:extLst>
              <a:ext uri="{FF2B5EF4-FFF2-40B4-BE49-F238E27FC236}">
                <a16:creationId xmlns:a16="http://schemas.microsoft.com/office/drawing/2014/main" id="{C6D13800-50AF-6F47-94DD-A67148AB3415}"/>
              </a:ext>
            </a:extLst>
          </p:cNvPr>
          <p:cNvSpPr txBox="1">
            <a:spLocks/>
          </p:cNvSpPr>
          <p:nvPr/>
        </p:nvSpPr>
        <p:spPr>
          <a:xfrm>
            <a:off x="75531" y="136742"/>
            <a:ext cx="9051925" cy="701458"/>
          </a:xfrm>
          <a:prstGeom prst="rect">
            <a:avLst/>
          </a:prstGeom>
        </p:spPr>
        <p:txBody>
          <a:bodyPr lIns="91425" tIns="91425" rIns="91425" bIns="91425" anchor="b" anchorCtr="0"/>
          <a:lstStyle>
            <a:defPPr marR="0" algn="l" rtl="0">
              <a:lnSpc>
                <a:spcPct val="100000"/>
              </a:lnSpc>
              <a:spcBef>
                <a:spcPts val="0"/>
              </a:spcBef>
              <a:spcAft>
                <a:spcPts val="0"/>
              </a:spcAft>
            </a:defPPr>
            <a:lvl1pPr marR="0" algn="ctr" rtl="0">
              <a:lnSpc>
                <a:spcPct val="100000"/>
              </a:lnSpc>
              <a:spcBef>
                <a:spcPts val="0"/>
              </a:spcBef>
              <a:spcAft>
                <a:spcPts val="0"/>
              </a:spcAft>
              <a:buSzPct val="100000"/>
              <a:buNone/>
              <a:defRPr sz="4800" b="1" i="0" u="none" strike="noStrike" cap="none" baseline="0">
                <a:solidFill>
                  <a:srgbClr val="FFFFFF"/>
                </a:solidFill>
                <a:latin typeface="Calibri"/>
                <a:ea typeface="Arial"/>
                <a:cs typeface="Calibri"/>
                <a:sym typeface="Arial"/>
                <a:rtl val="0"/>
              </a:defRPr>
            </a:lvl1pPr>
            <a:lvl2pPr marR="0" algn="ctr" rtl="0">
              <a:lnSpc>
                <a:spcPct val="100000"/>
              </a:lnSpc>
              <a:spcBef>
                <a:spcPts val="0"/>
              </a:spcBef>
              <a:spcAft>
                <a:spcPts val="0"/>
              </a:spcAft>
              <a:buSzPct val="100000"/>
              <a:buNone/>
              <a:defRPr sz="4800" b="0" i="0" u="none" strike="noStrike" cap="none" baseline="0">
                <a:solidFill>
                  <a:srgbClr val="000000"/>
                </a:solidFill>
                <a:latin typeface="Arial"/>
                <a:ea typeface="Arial"/>
                <a:cs typeface="Arial"/>
                <a:sym typeface="Arial"/>
                <a:rtl val="0"/>
              </a:defRPr>
            </a:lvl2pPr>
            <a:lvl3pPr algn="ctr">
              <a:spcBef>
                <a:spcPts val="0"/>
              </a:spcBef>
              <a:buSzPct val="100000"/>
              <a:defRPr sz="4800"/>
            </a:lvl3pPr>
            <a:lvl4pPr algn="ctr">
              <a:spcBef>
                <a:spcPts val="0"/>
              </a:spcBef>
              <a:buSzPct val="100000"/>
              <a:defRPr sz="4800"/>
            </a:lvl4pPr>
            <a:lvl5pPr algn="ctr">
              <a:spcBef>
                <a:spcPts val="0"/>
              </a:spcBef>
              <a:buSzPct val="100000"/>
              <a:defRPr sz="4800"/>
            </a:lvl5pPr>
            <a:lvl6pPr algn="ctr">
              <a:spcBef>
                <a:spcPts val="0"/>
              </a:spcBef>
              <a:buSzPct val="100000"/>
              <a:defRPr sz="4800"/>
            </a:lvl6pPr>
            <a:lvl7pPr algn="ctr">
              <a:spcBef>
                <a:spcPts val="0"/>
              </a:spcBef>
              <a:buSzPct val="100000"/>
              <a:defRPr sz="4800"/>
            </a:lvl7pPr>
            <a:lvl8pPr algn="ctr">
              <a:spcBef>
                <a:spcPts val="0"/>
              </a:spcBef>
              <a:buSzPct val="100000"/>
              <a:defRPr sz="4800"/>
            </a:lvl8pPr>
            <a:lvl9pPr algn="ctr">
              <a:spcBef>
                <a:spcPts val="0"/>
              </a:spcBef>
              <a:buSzPct val="100000"/>
              <a:defRPr sz="4800"/>
            </a:lvl9pPr>
          </a:lstStyle>
          <a:p>
            <a:r>
              <a:rPr lang="en-US" sz="4400" dirty="0"/>
              <a:t>Context: The Juvenile Justice System</a:t>
            </a:r>
          </a:p>
        </p:txBody>
      </p:sp>
      <p:sp>
        <p:nvSpPr>
          <p:cNvPr id="6" name="Text Placeholder 2">
            <a:hlinkClick r:id="rId4"/>
            <a:extLst>
              <a:ext uri="{FF2B5EF4-FFF2-40B4-BE49-F238E27FC236}">
                <a16:creationId xmlns:a16="http://schemas.microsoft.com/office/drawing/2014/main" id="{A073C090-56D7-0242-AF20-46D8538B3D16}"/>
              </a:ext>
            </a:extLst>
          </p:cNvPr>
          <p:cNvSpPr txBox="1">
            <a:spLocks/>
          </p:cNvSpPr>
          <p:nvPr/>
        </p:nvSpPr>
        <p:spPr>
          <a:xfrm>
            <a:off x="1750302" y="5415382"/>
            <a:ext cx="5702382" cy="517226"/>
          </a:xfrm>
          <a:prstGeom prst="rect">
            <a:avLst/>
          </a:prstGeom>
        </p:spPr>
        <p:txBody>
          <a:bodyPr/>
          <a:lstStyle>
            <a:defPPr marR="0" algn="l" rtl="0">
              <a:lnSpc>
                <a:spcPct val="100000"/>
              </a:lnSpc>
              <a:spcBef>
                <a:spcPts val="0"/>
              </a:spcBef>
              <a:spcAft>
                <a:spcPts val="0"/>
              </a:spcAft>
            </a:defPPr>
            <a:lvl1pPr marR="0" algn="l" rtl="0">
              <a:lnSpc>
                <a:spcPct val="100000"/>
              </a:lnSpc>
              <a:spcBef>
                <a:spcPts val="0"/>
              </a:spcBef>
              <a:spcAft>
                <a:spcPts val="0"/>
              </a:spcAft>
              <a:buNone/>
              <a:defRPr sz="2000" b="0" i="0" u="none" strike="noStrike" cap="none" baseline="0">
                <a:solidFill>
                  <a:srgbClr val="000000"/>
                </a:solidFill>
                <a:latin typeface="Calibri"/>
                <a:ea typeface="Arial"/>
                <a:cs typeface="Calibri"/>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a:lstStyle>
          <a:p>
            <a:pPr algn="ctr">
              <a:lnSpc>
                <a:spcPct val="150000"/>
              </a:lnSpc>
            </a:pPr>
            <a:r>
              <a:rPr lang="en-US" sz="1800" dirty="0">
                <a:latin typeface="Adobe Garamond Pro" panose="02020502060506020403" pitchFamily="18" charset="77"/>
              </a:rPr>
              <a:t>An Introduction to Michel Foucault’s Discipline and Punish</a:t>
            </a:r>
            <a:endParaRPr lang="en-US" sz="2400" dirty="0">
              <a:latin typeface="Adobe Garamond Pro" panose="02020502060506020403" pitchFamily="18" charset="77"/>
            </a:endParaRPr>
          </a:p>
          <a:p>
            <a:pPr marL="342900" indent="-342900">
              <a:lnSpc>
                <a:spcPct val="150000"/>
              </a:lnSpc>
              <a:buFont typeface="Arial" panose="020B0604020202020204" pitchFamily="34" charset="0"/>
              <a:buChar char="•"/>
            </a:pPr>
            <a:endParaRPr lang="en-US" sz="2400" dirty="0">
              <a:latin typeface="Adobe Garamond Pro" panose="02020502060506020403" pitchFamily="18" charset="77"/>
            </a:endParaRPr>
          </a:p>
          <a:p>
            <a:pPr marL="342900" indent="-342900">
              <a:lnSpc>
                <a:spcPct val="150000"/>
              </a:lnSpc>
              <a:buFont typeface="Arial" panose="020B0604020202020204" pitchFamily="34" charset="0"/>
              <a:buChar char="•"/>
            </a:pPr>
            <a:endParaRPr lang="en-US" sz="2400" dirty="0">
              <a:latin typeface="Adobe Garamond Pro" panose="02020502060506020403" pitchFamily="18" charset="77"/>
            </a:endParaRPr>
          </a:p>
          <a:p>
            <a:pPr>
              <a:lnSpc>
                <a:spcPct val="150000"/>
              </a:lnSpc>
            </a:pPr>
            <a:endParaRPr lang="en-US" sz="2400" dirty="0">
              <a:latin typeface="Adobe Garamond Pro" panose="02020502060506020403" pitchFamily="18" charset="77"/>
            </a:endParaRPr>
          </a:p>
          <a:p>
            <a:pPr>
              <a:lnSpc>
                <a:spcPct val="150000"/>
              </a:lnSpc>
            </a:pPr>
            <a:endParaRPr lang="en-US" sz="2400" dirty="0">
              <a:latin typeface="Adobe Garamond Pro" panose="02020502060506020403" pitchFamily="18" charset="77"/>
            </a:endParaRPr>
          </a:p>
        </p:txBody>
      </p:sp>
      <p:pic>
        <p:nvPicPr>
          <p:cNvPr id="2" name="Online Media 1" descr="An Introduction to Michel Foucault's Discipline and Punish - A Macat Sociology Analysis">
            <a:hlinkClick r:id="" action="ppaction://media"/>
            <a:extLst>
              <a:ext uri="{FF2B5EF4-FFF2-40B4-BE49-F238E27FC236}">
                <a16:creationId xmlns:a16="http://schemas.microsoft.com/office/drawing/2014/main" id="{8D9E6F15-B5C5-D94A-A3C8-6D279E8B14CD}"/>
              </a:ext>
            </a:extLst>
          </p:cNvPr>
          <p:cNvPicPr>
            <a:picLocks noRot="1" noChangeAspect="1"/>
          </p:cNvPicPr>
          <p:nvPr>
            <a:videoFile r:link="rId1"/>
          </p:nvPr>
        </p:nvPicPr>
        <p:blipFill>
          <a:blip r:embed="rId5"/>
          <a:stretch>
            <a:fillRect/>
          </a:stretch>
        </p:blipFill>
        <p:spPr>
          <a:xfrm>
            <a:off x="800100" y="1184005"/>
            <a:ext cx="7543800" cy="4262247"/>
          </a:xfrm>
          <a:prstGeom prst="rect">
            <a:avLst/>
          </a:prstGeom>
        </p:spPr>
      </p:pic>
    </p:spTree>
    <p:extLst>
      <p:ext uri="{BB962C8B-B14F-4D97-AF65-F5344CB8AC3E}">
        <p14:creationId xmlns:p14="http://schemas.microsoft.com/office/powerpoint/2010/main" val="440682602"/>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2"/>
        <p:cNvGrpSpPr/>
        <p:nvPr/>
      </p:nvGrpSpPr>
      <p:grpSpPr>
        <a:xfrm>
          <a:off x="0" y="0"/>
          <a:ext cx="0" cy="0"/>
          <a:chOff x="0" y="0"/>
          <a:chExt cx="0" cy="0"/>
        </a:xfrm>
      </p:grpSpPr>
      <p:sp>
        <p:nvSpPr>
          <p:cNvPr id="2" name="Rectangle 1">
            <a:extLst>
              <a:ext uri="{FF2B5EF4-FFF2-40B4-BE49-F238E27FC236}">
                <a16:creationId xmlns:a16="http://schemas.microsoft.com/office/drawing/2014/main" id="{3E19C0E0-4F7B-C54F-9378-BCC57588714F}"/>
              </a:ext>
            </a:extLst>
          </p:cNvPr>
          <p:cNvSpPr/>
          <p:nvPr/>
        </p:nvSpPr>
        <p:spPr>
          <a:xfrm>
            <a:off x="228600" y="1212058"/>
            <a:ext cx="3429669" cy="5509200"/>
          </a:xfrm>
          <a:prstGeom prst="rect">
            <a:avLst/>
          </a:prstGeom>
        </p:spPr>
        <p:txBody>
          <a:bodyPr wrap="square">
            <a:spAutoFit/>
          </a:bodyPr>
          <a:lstStyle/>
          <a:p>
            <a:r>
              <a:rPr lang="en-US" sz="1600" b="1" dirty="0">
                <a:solidFill>
                  <a:srgbClr val="980000"/>
                </a:solidFill>
                <a:latin typeface="Garamond" panose="02020404030301010803" pitchFamily="18" charset="0"/>
              </a:rPr>
              <a:t>“Transparency makes the human being glassy. Therein lies its violence. Unrestricted freedom and communication switch into total control and surveillance. Social media are also coming to resemble, more and more, digital </a:t>
            </a:r>
            <a:r>
              <a:rPr lang="en-US" sz="1600" b="1" dirty="0" err="1">
                <a:solidFill>
                  <a:srgbClr val="980000"/>
                </a:solidFill>
                <a:latin typeface="Garamond" panose="02020404030301010803" pitchFamily="18" charset="0"/>
              </a:rPr>
              <a:t>panoptica</a:t>
            </a:r>
            <a:r>
              <a:rPr lang="en-US" sz="1600" b="1" dirty="0">
                <a:solidFill>
                  <a:srgbClr val="980000"/>
                </a:solidFill>
                <a:latin typeface="Garamond" panose="02020404030301010803" pitchFamily="18" charset="0"/>
              </a:rPr>
              <a:t> that discipline and exploit the social.</a:t>
            </a:r>
            <a:endParaRPr lang="en-US" sz="1600" b="1" dirty="0"/>
          </a:p>
          <a:p>
            <a:br>
              <a:rPr lang="en-US" sz="1600" b="1" dirty="0"/>
            </a:br>
            <a:r>
              <a:rPr lang="en-US" sz="1600" b="1" dirty="0">
                <a:solidFill>
                  <a:srgbClr val="1155CC"/>
                </a:solidFill>
                <a:latin typeface="Garamond" panose="02020404030301010803" pitchFamily="18" charset="0"/>
              </a:rPr>
              <a:t>In disciplinary society, the occupants of the panopticon were isolated from each other for more thorough surveillance, and they were not permitted to speak. The inhabitants of the digital panopticon, on the other hand, engage in lively communication and bare themselves of their own free will. In this way, they actively collaborate in the digital panopticon.”</a:t>
            </a:r>
            <a:endParaRPr lang="en-US" sz="1600" b="1" dirty="0"/>
          </a:p>
          <a:p>
            <a:br>
              <a:rPr lang="en-US" sz="1600" b="1" dirty="0"/>
            </a:br>
            <a:r>
              <a:rPr lang="en-US" sz="1600" b="1" dirty="0">
                <a:latin typeface="Garamond" panose="02020404030301010803" pitchFamily="18" charset="0"/>
              </a:rPr>
              <a:t>Byung-</a:t>
            </a:r>
            <a:r>
              <a:rPr lang="en-US" sz="1600" b="1" dirty="0" err="1">
                <a:latin typeface="Garamond" panose="02020404030301010803" pitchFamily="18" charset="0"/>
              </a:rPr>
              <a:t>Chul</a:t>
            </a:r>
            <a:r>
              <a:rPr lang="en-US" sz="1600" b="1" dirty="0">
                <a:latin typeface="Garamond" panose="02020404030301010803" pitchFamily="18" charset="0"/>
              </a:rPr>
              <a:t> Han</a:t>
            </a:r>
            <a:endParaRPr lang="en-US" sz="1600" b="1" dirty="0">
              <a:effectLst/>
            </a:endParaRPr>
          </a:p>
        </p:txBody>
      </p:sp>
      <p:pic>
        <p:nvPicPr>
          <p:cNvPr id="4098" name="Picture 2">
            <a:extLst>
              <a:ext uri="{FF2B5EF4-FFF2-40B4-BE49-F238E27FC236}">
                <a16:creationId xmlns:a16="http://schemas.microsoft.com/office/drawing/2014/main" id="{CD70586C-ED46-1348-B298-33FFB79E4A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2400" y="1212058"/>
            <a:ext cx="4600998" cy="4559833"/>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a:extLst>
              <a:ext uri="{FF2B5EF4-FFF2-40B4-BE49-F238E27FC236}">
                <a16:creationId xmlns:a16="http://schemas.microsoft.com/office/drawing/2014/main" id="{44541E99-9CA2-9F4C-93A5-A52E46EAA217}"/>
              </a:ext>
            </a:extLst>
          </p:cNvPr>
          <p:cNvSpPr txBox="1">
            <a:spLocks/>
          </p:cNvSpPr>
          <p:nvPr/>
        </p:nvSpPr>
        <p:spPr>
          <a:xfrm>
            <a:off x="75531" y="136742"/>
            <a:ext cx="9051925" cy="701458"/>
          </a:xfrm>
          <a:prstGeom prst="rect">
            <a:avLst/>
          </a:prstGeom>
        </p:spPr>
        <p:txBody>
          <a:bodyPr lIns="91425" tIns="91425" rIns="91425" bIns="91425" anchor="b" anchorCtr="0"/>
          <a:lstStyle>
            <a:defPPr marR="0" algn="l" rtl="0">
              <a:lnSpc>
                <a:spcPct val="100000"/>
              </a:lnSpc>
              <a:spcBef>
                <a:spcPts val="0"/>
              </a:spcBef>
              <a:spcAft>
                <a:spcPts val="0"/>
              </a:spcAft>
            </a:defPPr>
            <a:lvl1pPr marR="0" algn="ctr" rtl="0">
              <a:lnSpc>
                <a:spcPct val="100000"/>
              </a:lnSpc>
              <a:spcBef>
                <a:spcPts val="0"/>
              </a:spcBef>
              <a:spcAft>
                <a:spcPts val="0"/>
              </a:spcAft>
              <a:buSzPct val="100000"/>
              <a:buNone/>
              <a:defRPr sz="4800" b="1" i="0" u="none" strike="noStrike" cap="none" baseline="0">
                <a:solidFill>
                  <a:srgbClr val="FFFFFF"/>
                </a:solidFill>
                <a:latin typeface="Calibri"/>
                <a:ea typeface="Arial"/>
                <a:cs typeface="Calibri"/>
                <a:sym typeface="Arial"/>
                <a:rtl val="0"/>
              </a:defRPr>
            </a:lvl1pPr>
            <a:lvl2pPr marR="0" algn="ctr" rtl="0">
              <a:lnSpc>
                <a:spcPct val="100000"/>
              </a:lnSpc>
              <a:spcBef>
                <a:spcPts val="0"/>
              </a:spcBef>
              <a:spcAft>
                <a:spcPts val="0"/>
              </a:spcAft>
              <a:buSzPct val="100000"/>
              <a:buNone/>
              <a:defRPr sz="4800" b="0" i="0" u="none" strike="noStrike" cap="none" baseline="0">
                <a:solidFill>
                  <a:srgbClr val="000000"/>
                </a:solidFill>
                <a:latin typeface="Arial"/>
                <a:ea typeface="Arial"/>
                <a:cs typeface="Arial"/>
                <a:sym typeface="Arial"/>
                <a:rtl val="0"/>
              </a:defRPr>
            </a:lvl2pPr>
            <a:lvl3pPr algn="ctr">
              <a:spcBef>
                <a:spcPts val="0"/>
              </a:spcBef>
              <a:buSzPct val="100000"/>
              <a:defRPr sz="4800"/>
            </a:lvl3pPr>
            <a:lvl4pPr algn="ctr">
              <a:spcBef>
                <a:spcPts val="0"/>
              </a:spcBef>
              <a:buSzPct val="100000"/>
              <a:defRPr sz="4800"/>
            </a:lvl4pPr>
            <a:lvl5pPr algn="ctr">
              <a:spcBef>
                <a:spcPts val="0"/>
              </a:spcBef>
              <a:buSzPct val="100000"/>
              <a:defRPr sz="4800"/>
            </a:lvl5pPr>
            <a:lvl6pPr algn="ctr">
              <a:spcBef>
                <a:spcPts val="0"/>
              </a:spcBef>
              <a:buSzPct val="100000"/>
              <a:defRPr sz="4800"/>
            </a:lvl6pPr>
            <a:lvl7pPr algn="ctr">
              <a:spcBef>
                <a:spcPts val="0"/>
              </a:spcBef>
              <a:buSzPct val="100000"/>
              <a:defRPr sz="4800"/>
            </a:lvl7pPr>
            <a:lvl8pPr algn="ctr">
              <a:spcBef>
                <a:spcPts val="0"/>
              </a:spcBef>
              <a:buSzPct val="100000"/>
              <a:defRPr sz="4800"/>
            </a:lvl8pPr>
            <a:lvl9pPr algn="ctr">
              <a:spcBef>
                <a:spcPts val="0"/>
              </a:spcBef>
              <a:buSzPct val="100000"/>
              <a:defRPr sz="4800"/>
            </a:lvl9pPr>
          </a:lstStyle>
          <a:p>
            <a:r>
              <a:rPr lang="en-US" sz="4400" dirty="0"/>
              <a:t>Context: The Juvenile Justice System</a:t>
            </a:r>
          </a:p>
        </p:txBody>
      </p:sp>
      <p:sp>
        <p:nvSpPr>
          <p:cNvPr id="3" name="TextBox 2">
            <a:extLst>
              <a:ext uri="{FF2B5EF4-FFF2-40B4-BE49-F238E27FC236}">
                <a16:creationId xmlns:a16="http://schemas.microsoft.com/office/drawing/2014/main" id="{A15151D9-A7C4-C343-8F6D-0A999217F9ED}"/>
              </a:ext>
            </a:extLst>
          </p:cNvPr>
          <p:cNvSpPr txBox="1"/>
          <p:nvPr/>
        </p:nvSpPr>
        <p:spPr>
          <a:xfrm>
            <a:off x="7191798" y="5765654"/>
            <a:ext cx="1371600" cy="307777"/>
          </a:xfrm>
          <a:prstGeom prst="rect">
            <a:avLst/>
          </a:prstGeom>
          <a:noFill/>
        </p:spPr>
        <p:txBody>
          <a:bodyPr wrap="square" rtlCol="0">
            <a:spAutoFit/>
          </a:bodyPr>
          <a:lstStyle/>
          <a:p>
            <a:r>
              <a:rPr lang="en-US" b="1" i="1" dirty="0">
                <a:latin typeface="Adobe Garamond Pro Bold" panose="02020502060506020403" pitchFamily="18" charset="77"/>
              </a:rPr>
              <a:t>Pavel Kuczynski</a:t>
            </a:r>
          </a:p>
        </p:txBody>
      </p:sp>
    </p:spTree>
    <p:extLst>
      <p:ext uri="{BB962C8B-B14F-4D97-AF65-F5344CB8AC3E}">
        <p14:creationId xmlns:p14="http://schemas.microsoft.com/office/powerpoint/2010/main" val="3406623034"/>
      </p:ext>
    </p:extLst>
  </p:cSld>
  <p:clrMapOvr>
    <a:masterClrMapping/>
  </p:clrMapOvr>
  <p:transition spd="slow">
    <p:cut/>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2"/>
        <p:cNvGrpSpPr/>
        <p:nvPr/>
      </p:nvGrpSpPr>
      <p:grpSpPr>
        <a:xfrm>
          <a:off x="0" y="0"/>
          <a:ext cx="0" cy="0"/>
          <a:chOff x="0" y="0"/>
          <a:chExt cx="0" cy="0"/>
        </a:xfrm>
      </p:grpSpPr>
      <p:sp>
        <p:nvSpPr>
          <p:cNvPr id="2" name="Rectangle 1">
            <a:extLst>
              <a:ext uri="{FF2B5EF4-FFF2-40B4-BE49-F238E27FC236}">
                <a16:creationId xmlns:a16="http://schemas.microsoft.com/office/drawing/2014/main" id="{D6152FE9-FC60-9649-BF32-194B6E05067B}"/>
              </a:ext>
            </a:extLst>
          </p:cNvPr>
          <p:cNvSpPr/>
          <p:nvPr/>
        </p:nvSpPr>
        <p:spPr>
          <a:xfrm>
            <a:off x="258093" y="914400"/>
            <a:ext cx="8686800" cy="5837495"/>
          </a:xfrm>
          <a:prstGeom prst="rect">
            <a:avLst/>
          </a:prstGeom>
        </p:spPr>
        <p:txBody>
          <a:bodyPr wrap="square">
            <a:spAutoFit/>
          </a:bodyPr>
          <a:lstStyle/>
          <a:p>
            <a:pPr algn="ctr">
              <a:spcBef>
                <a:spcPts val="1800"/>
              </a:spcBef>
              <a:spcAft>
                <a:spcPts val="400"/>
              </a:spcAft>
            </a:pPr>
            <a:r>
              <a:rPr lang="en-US" sz="2000" b="1" dirty="0">
                <a:latin typeface="Adobe Garamond Pro Bold" panose="02020502060506020403" pitchFamily="18" charset="77"/>
              </a:rPr>
              <a:t>“How many young people are in the juvenile justice system?</a:t>
            </a:r>
            <a:endParaRPr lang="en-US" sz="2000" dirty="0">
              <a:latin typeface="Adobe Garamond Pro" panose="02020502060506020403" pitchFamily="18" charset="77"/>
            </a:endParaRPr>
          </a:p>
          <a:p>
            <a:pPr>
              <a:spcBef>
                <a:spcPts val="1200"/>
              </a:spcBef>
              <a:spcAft>
                <a:spcPts val="1200"/>
              </a:spcAft>
            </a:pPr>
            <a:r>
              <a:rPr lang="en-US" sz="2000" dirty="0">
                <a:latin typeface="Adobe Garamond Pro" panose="02020502060506020403" pitchFamily="18" charset="77"/>
              </a:rPr>
              <a:t>In 2018, the most recent year for which data are available, about 750,000 young people were referred to juvenile courts nationwide for delinquent offenses that violate the criminal code, and another 101,000 for</a:t>
            </a:r>
            <a:r>
              <a:rPr lang="en-US" sz="2000" dirty="0">
                <a:latin typeface="Adobe Garamond Pro" panose="02020502060506020403" pitchFamily="18" charset="77"/>
                <a:hlinkClick r:id="rId3"/>
              </a:rPr>
              <a:t> </a:t>
            </a:r>
            <a:r>
              <a:rPr lang="en-US" sz="2000" dirty="0">
                <a:solidFill>
                  <a:srgbClr val="1155CC"/>
                </a:solidFill>
                <a:latin typeface="Adobe Garamond Pro" panose="02020502060506020403" pitchFamily="18" charset="77"/>
                <a:hlinkClick r:id="rId3"/>
              </a:rPr>
              <a:t>status offenses</a:t>
            </a:r>
            <a:r>
              <a:rPr lang="en-US" sz="2000" dirty="0">
                <a:latin typeface="Adobe Garamond Pro" panose="02020502060506020403" pitchFamily="18" charset="77"/>
              </a:rPr>
              <a:t> (such as running away, consuming alcohol or skipping school) that would not be illegal if committed by adults.</a:t>
            </a:r>
          </a:p>
          <a:p>
            <a:pPr>
              <a:spcBef>
                <a:spcPts val="1200"/>
              </a:spcBef>
              <a:spcAft>
                <a:spcPts val="1200"/>
              </a:spcAft>
            </a:pPr>
            <a:r>
              <a:rPr lang="en-US" sz="2000" dirty="0">
                <a:latin typeface="Adobe Garamond Pro" panose="02020502060506020403" pitchFamily="18" charset="77"/>
              </a:rPr>
              <a:t>Of the delinquency cases, 422,000 (57%) were formally processed in court, of which 220,000 were adjudicated delinquent (akin to a guilty conviction in adult court). Among youth who were adjudicated delinquent, the largest share (139,000) were placed on</a:t>
            </a:r>
            <a:r>
              <a:rPr lang="en-US" sz="2000" dirty="0">
                <a:latin typeface="Adobe Garamond Pro" panose="02020502060506020403" pitchFamily="18" charset="77"/>
                <a:hlinkClick r:id="rId4"/>
              </a:rPr>
              <a:t> </a:t>
            </a:r>
            <a:r>
              <a:rPr lang="en-US" sz="2000" dirty="0">
                <a:solidFill>
                  <a:srgbClr val="1155CC"/>
                </a:solidFill>
                <a:latin typeface="Adobe Garamond Pro" panose="02020502060506020403" pitchFamily="18" charset="77"/>
                <a:hlinkClick r:id="rId4"/>
              </a:rPr>
              <a:t>probation</a:t>
            </a:r>
            <a:r>
              <a:rPr lang="en-US" sz="2000" dirty="0">
                <a:latin typeface="Adobe Garamond Pro" panose="02020502060506020403" pitchFamily="18" charset="77"/>
              </a:rPr>
              <a:t>, and a much smaller number (62,000) were removed from home and placed in correctional institutions or other residential facilities.</a:t>
            </a:r>
          </a:p>
          <a:p>
            <a:pPr>
              <a:spcBef>
                <a:spcPts val="1200"/>
              </a:spcBef>
              <a:spcAft>
                <a:spcPts val="1200"/>
              </a:spcAft>
            </a:pPr>
            <a:r>
              <a:rPr lang="en-US" sz="2000" dirty="0">
                <a:latin typeface="Adobe Garamond Pro" panose="02020502060506020403" pitchFamily="18" charset="77"/>
              </a:rPr>
              <a:t>The 2018 data did not include a national single-day count of all young people in institutions; the most recent recording of that number, on Oct. 25, 2017, found that 43,580 youth were held in residential facilities as a result of delinquency charges, including 16,000 in pretrial detention and 27,000 committed to residential facilities following adjudication.          </a:t>
            </a:r>
            <a:r>
              <a:rPr lang="en-US" sz="2000" i="1" dirty="0">
                <a:solidFill>
                  <a:srgbClr val="1155CC"/>
                </a:solidFill>
                <a:latin typeface="Adobe Garamond Pro" panose="02020502060506020403" pitchFamily="18" charset="77"/>
                <a:hlinkClick r:id="rId5"/>
              </a:rPr>
              <a:t>Annie E. Casey Foundation</a:t>
            </a:r>
            <a:endParaRPr lang="en-US" sz="2000" dirty="0">
              <a:effectLst/>
              <a:latin typeface="Adobe Garamond Pro" panose="02020502060506020403" pitchFamily="18" charset="77"/>
            </a:endParaRPr>
          </a:p>
        </p:txBody>
      </p:sp>
      <p:sp>
        <p:nvSpPr>
          <p:cNvPr id="3" name="Title 1">
            <a:extLst>
              <a:ext uri="{FF2B5EF4-FFF2-40B4-BE49-F238E27FC236}">
                <a16:creationId xmlns:a16="http://schemas.microsoft.com/office/drawing/2014/main" id="{BAEA881F-7BFB-3245-80B1-A3B9E269B199}"/>
              </a:ext>
            </a:extLst>
          </p:cNvPr>
          <p:cNvSpPr txBox="1">
            <a:spLocks/>
          </p:cNvSpPr>
          <p:nvPr/>
        </p:nvSpPr>
        <p:spPr>
          <a:xfrm>
            <a:off x="75531" y="136742"/>
            <a:ext cx="9051925" cy="701458"/>
          </a:xfrm>
          <a:prstGeom prst="rect">
            <a:avLst/>
          </a:prstGeom>
        </p:spPr>
        <p:txBody>
          <a:bodyPr lIns="91425" tIns="91425" rIns="91425" bIns="91425" anchor="b" anchorCtr="0"/>
          <a:lstStyle>
            <a:defPPr marR="0" algn="l" rtl="0">
              <a:lnSpc>
                <a:spcPct val="100000"/>
              </a:lnSpc>
              <a:spcBef>
                <a:spcPts val="0"/>
              </a:spcBef>
              <a:spcAft>
                <a:spcPts val="0"/>
              </a:spcAft>
            </a:defPPr>
            <a:lvl1pPr marR="0" algn="ctr" rtl="0">
              <a:lnSpc>
                <a:spcPct val="100000"/>
              </a:lnSpc>
              <a:spcBef>
                <a:spcPts val="0"/>
              </a:spcBef>
              <a:spcAft>
                <a:spcPts val="0"/>
              </a:spcAft>
              <a:buSzPct val="100000"/>
              <a:buNone/>
              <a:defRPr sz="4800" b="1" i="0" u="none" strike="noStrike" cap="none" baseline="0">
                <a:solidFill>
                  <a:srgbClr val="FFFFFF"/>
                </a:solidFill>
                <a:latin typeface="Calibri"/>
                <a:ea typeface="Arial"/>
                <a:cs typeface="Calibri"/>
                <a:sym typeface="Arial"/>
                <a:rtl val="0"/>
              </a:defRPr>
            </a:lvl1pPr>
            <a:lvl2pPr marR="0" algn="ctr" rtl="0">
              <a:lnSpc>
                <a:spcPct val="100000"/>
              </a:lnSpc>
              <a:spcBef>
                <a:spcPts val="0"/>
              </a:spcBef>
              <a:spcAft>
                <a:spcPts val="0"/>
              </a:spcAft>
              <a:buSzPct val="100000"/>
              <a:buNone/>
              <a:defRPr sz="4800" b="0" i="0" u="none" strike="noStrike" cap="none" baseline="0">
                <a:solidFill>
                  <a:srgbClr val="000000"/>
                </a:solidFill>
                <a:latin typeface="Arial"/>
                <a:ea typeface="Arial"/>
                <a:cs typeface="Arial"/>
                <a:sym typeface="Arial"/>
                <a:rtl val="0"/>
              </a:defRPr>
            </a:lvl2pPr>
            <a:lvl3pPr algn="ctr">
              <a:spcBef>
                <a:spcPts val="0"/>
              </a:spcBef>
              <a:buSzPct val="100000"/>
              <a:defRPr sz="4800"/>
            </a:lvl3pPr>
            <a:lvl4pPr algn="ctr">
              <a:spcBef>
                <a:spcPts val="0"/>
              </a:spcBef>
              <a:buSzPct val="100000"/>
              <a:defRPr sz="4800"/>
            </a:lvl4pPr>
            <a:lvl5pPr algn="ctr">
              <a:spcBef>
                <a:spcPts val="0"/>
              </a:spcBef>
              <a:buSzPct val="100000"/>
              <a:defRPr sz="4800"/>
            </a:lvl5pPr>
            <a:lvl6pPr algn="ctr">
              <a:spcBef>
                <a:spcPts val="0"/>
              </a:spcBef>
              <a:buSzPct val="100000"/>
              <a:defRPr sz="4800"/>
            </a:lvl6pPr>
            <a:lvl7pPr algn="ctr">
              <a:spcBef>
                <a:spcPts val="0"/>
              </a:spcBef>
              <a:buSzPct val="100000"/>
              <a:defRPr sz="4800"/>
            </a:lvl7pPr>
            <a:lvl8pPr algn="ctr">
              <a:spcBef>
                <a:spcPts val="0"/>
              </a:spcBef>
              <a:buSzPct val="100000"/>
              <a:defRPr sz="4800"/>
            </a:lvl8pPr>
            <a:lvl9pPr algn="ctr">
              <a:spcBef>
                <a:spcPts val="0"/>
              </a:spcBef>
              <a:buSzPct val="100000"/>
              <a:defRPr sz="4800"/>
            </a:lvl9pPr>
          </a:lstStyle>
          <a:p>
            <a:r>
              <a:rPr lang="en-US" sz="4400" dirty="0"/>
              <a:t>Context: The Juvenile Justice System</a:t>
            </a:r>
          </a:p>
        </p:txBody>
      </p:sp>
    </p:spTree>
    <p:extLst>
      <p:ext uri="{BB962C8B-B14F-4D97-AF65-F5344CB8AC3E}">
        <p14:creationId xmlns:p14="http://schemas.microsoft.com/office/powerpoint/2010/main" val="2710807549"/>
      </p:ext>
    </p:extLst>
  </p:cSld>
  <p:clrMapOvr>
    <a:masterClrMapping/>
  </p:clrMapOvr>
  <p:transition spd="slow">
    <p:cut/>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2"/>
        <p:cNvGrpSpPr/>
        <p:nvPr/>
      </p:nvGrpSpPr>
      <p:grpSpPr>
        <a:xfrm>
          <a:off x="0" y="0"/>
          <a:ext cx="0" cy="0"/>
          <a:chOff x="0" y="0"/>
          <a:chExt cx="0" cy="0"/>
        </a:xfrm>
      </p:grpSpPr>
      <p:sp>
        <p:nvSpPr>
          <p:cNvPr id="2" name="Rectangle 1">
            <a:extLst>
              <a:ext uri="{FF2B5EF4-FFF2-40B4-BE49-F238E27FC236}">
                <a16:creationId xmlns:a16="http://schemas.microsoft.com/office/drawing/2014/main" id="{60038376-F560-1B4E-AB8B-F96BE62F5753}"/>
              </a:ext>
            </a:extLst>
          </p:cNvPr>
          <p:cNvSpPr/>
          <p:nvPr/>
        </p:nvSpPr>
        <p:spPr>
          <a:xfrm>
            <a:off x="524793" y="1005860"/>
            <a:ext cx="8153400" cy="5775940"/>
          </a:xfrm>
          <a:prstGeom prst="rect">
            <a:avLst/>
          </a:prstGeom>
        </p:spPr>
        <p:txBody>
          <a:bodyPr wrap="square">
            <a:spAutoFit/>
          </a:bodyPr>
          <a:lstStyle/>
          <a:p>
            <a:pPr algn="ctr">
              <a:spcBef>
                <a:spcPts val="1800"/>
              </a:spcBef>
              <a:spcAft>
                <a:spcPts val="400"/>
              </a:spcAft>
            </a:pPr>
            <a:r>
              <a:rPr lang="en-US" sz="2400" b="1" dirty="0">
                <a:solidFill>
                  <a:schemeClr val="tx1"/>
                </a:solidFill>
                <a:latin typeface="Adobe Garamond Pro Bold" panose="02020502060506020403" pitchFamily="18" charset="77"/>
              </a:rPr>
              <a:t>Problems in America’s juvenile justice system</a:t>
            </a:r>
            <a:endParaRPr lang="en-US" sz="2400" dirty="0">
              <a:solidFill>
                <a:schemeClr val="tx1"/>
              </a:solidFill>
              <a:latin typeface="Adobe Garamond Pro" panose="02020502060506020403" pitchFamily="18" charset="77"/>
            </a:endParaRPr>
          </a:p>
          <a:p>
            <a:pPr marL="285750" indent="-285750" fontAlgn="base">
              <a:spcBef>
                <a:spcPts val="1200"/>
              </a:spcBef>
              <a:buFont typeface="Arial" panose="020B0604020202020204" pitchFamily="34" charset="0"/>
              <a:buChar char="•"/>
            </a:pPr>
            <a:r>
              <a:rPr lang="en-US" sz="2400" b="1" dirty="0">
                <a:solidFill>
                  <a:schemeClr val="tx1"/>
                </a:solidFill>
                <a:latin typeface="Adobe Garamond Pro Bold" panose="02020502060506020403" pitchFamily="18" charset="77"/>
              </a:rPr>
              <a:t>Widespread violence and maltreatment in juvenile facilities.</a:t>
            </a:r>
            <a:r>
              <a:rPr lang="en-US" sz="2400" dirty="0">
                <a:solidFill>
                  <a:schemeClr val="tx1"/>
                </a:solidFill>
                <a:latin typeface="Adobe Garamond Pro" panose="02020502060506020403" pitchFamily="18" charset="77"/>
              </a:rPr>
              <a:t> Since the first juvenile reformatories were created in the 19th century, facilities dedicated to housing and rehabilitating youth have been prone to sometimes horrific abuses. The Casey Foundation has identified</a:t>
            </a:r>
            <a:r>
              <a:rPr lang="en-US" sz="2400" dirty="0">
                <a:solidFill>
                  <a:srgbClr val="461B84"/>
                </a:solidFill>
                <a:latin typeface="Adobe Garamond Pro" panose="02020502060506020403" pitchFamily="18" charset="77"/>
                <a:hlinkClick r:id="rId3">
                  <a:extLst>
                    <a:ext uri="{A12FA001-AC4F-418D-AE19-62706E023703}">
                      <ahyp:hlinkClr xmlns:ahyp="http://schemas.microsoft.com/office/drawing/2018/hyperlinkcolor" val="tx"/>
                    </a:ext>
                  </a:extLst>
                </a:hlinkClick>
              </a:rPr>
              <a:t> </a:t>
            </a:r>
            <a:r>
              <a:rPr lang="en-US" sz="2400" u="sng" dirty="0">
                <a:solidFill>
                  <a:schemeClr val="tx1"/>
                </a:solidFill>
                <a:latin typeface="Adobe Garamond Pro" panose="02020502060506020403" pitchFamily="18" charset="77"/>
                <a:hlinkClick r:id="rId3">
                  <a:extLst>
                    <a:ext uri="{A12FA001-AC4F-418D-AE19-62706E023703}">
                      <ahyp:hlinkClr xmlns:ahyp="http://schemas.microsoft.com/office/drawing/2018/hyperlinkcolor" val="tx"/>
                    </a:ext>
                  </a:extLst>
                </a:hlinkClick>
              </a:rPr>
              <a:t>systemic or recurring violence in juvenile corrections facilities</a:t>
            </a:r>
            <a:r>
              <a:rPr lang="en-US" sz="2400" dirty="0">
                <a:solidFill>
                  <a:schemeClr val="tx1"/>
                </a:solidFill>
                <a:latin typeface="Adobe Garamond Pro" panose="02020502060506020403" pitchFamily="18" charset="77"/>
              </a:rPr>
              <a:t> across the nation. </a:t>
            </a:r>
          </a:p>
          <a:p>
            <a:pPr marL="285750" indent="-285750" fontAlgn="base">
              <a:spcBef>
                <a:spcPts val="1200"/>
              </a:spcBef>
              <a:buFont typeface="Arial" panose="020B0604020202020204" pitchFamily="34" charset="0"/>
              <a:buChar char="•"/>
            </a:pPr>
            <a:r>
              <a:rPr lang="en-US" sz="2400" b="1" dirty="0">
                <a:solidFill>
                  <a:schemeClr val="tx1"/>
                </a:solidFill>
                <a:latin typeface="Adobe Garamond Pro Bold" panose="02020502060506020403" pitchFamily="18" charset="77"/>
              </a:rPr>
              <a:t>Pervasive overreliance on confinement, even for youth accused of minor misbehavior posing minimal risk to public safety.</a:t>
            </a:r>
            <a:r>
              <a:rPr lang="en-US" sz="2400" dirty="0">
                <a:solidFill>
                  <a:schemeClr val="tx1"/>
                </a:solidFill>
                <a:latin typeface="Adobe Garamond Pro" panose="02020502060506020403" pitchFamily="18" charset="77"/>
              </a:rPr>
              <a:t> </a:t>
            </a:r>
          </a:p>
          <a:p>
            <a:pPr marL="285750" indent="-285750" fontAlgn="base">
              <a:spcBef>
                <a:spcPts val="1200"/>
              </a:spcBef>
              <a:buFont typeface="Arial" panose="020B0604020202020204" pitchFamily="34" charset="0"/>
              <a:buChar char="•"/>
            </a:pPr>
            <a:r>
              <a:rPr lang="en-US" sz="2400" b="1" dirty="0">
                <a:solidFill>
                  <a:schemeClr val="tx1"/>
                </a:solidFill>
                <a:latin typeface="Adobe Garamond Pro Bold" panose="02020502060506020403" pitchFamily="18" charset="77"/>
              </a:rPr>
              <a:t>Glaring racial and ethnic disparities.</a:t>
            </a:r>
            <a:r>
              <a:rPr lang="en-US" sz="2400" dirty="0">
                <a:solidFill>
                  <a:schemeClr val="tx1"/>
                </a:solidFill>
                <a:latin typeface="Adobe Garamond Pro" panose="02020502060506020403" pitchFamily="18" charset="77"/>
              </a:rPr>
              <a:t> Youth of color, especially Black youth, are subject to harsher treatment than white youth at most every stage of juvenile justice.</a:t>
            </a:r>
            <a:endParaRPr lang="en-US" sz="2400" i="1" u="sng" dirty="0">
              <a:solidFill>
                <a:schemeClr val="tx1"/>
              </a:solidFill>
              <a:latin typeface="Adobe Garamond Pro" panose="02020502060506020403" pitchFamily="18" charset="77"/>
              <a:hlinkClick r:id="rId4">
                <a:extLst>
                  <a:ext uri="{A12FA001-AC4F-418D-AE19-62706E023703}">
                    <ahyp:hlinkClr xmlns:ahyp="http://schemas.microsoft.com/office/drawing/2018/hyperlinkcolor" val="tx"/>
                  </a:ext>
                </a:extLst>
              </a:hlinkClick>
            </a:endParaRPr>
          </a:p>
          <a:p>
            <a:r>
              <a:rPr lang="en-US" sz="2400" i="1" u="sng" dirty="0">
                <a:solidFill>
                  <a:srgbClr val="1155CC"/>
                </a:solidFill>
                <a:latin typeface="Adobe Garamond Pro" panose="02020502060506020403" pitchFamily="18" charset="77"/>
                <a:hlinkClick r:id="rId4"/>
              </a:rPr>
              <a:t>Annie E. Casey Foundation</a:t>
            </a:r>
            <a:endParaRPr lang="en-US" sz="2400" dirty="0">
              <a:latin typeface="Adobe Garamond Pro" panose="02020502060506020403" pitchFamily="18" charset="77"/>
            </a:endParaRPr>
          </a:p>
        </p:txBody>
      </p:sp>
      <p:sp>
        <p:nvSpPr>
          <p:cNvPr id="3" name="Title 1">
            <a:extLst>
              <a:ext uri="{FF2B5EF4-FFF2-40B4-BE49-F238E27FC236}">
                <a16:creationId xmlns:a16="http://schemas.microsoft.com/office/drawing/2014/main" id="{367272E6-66DD-3444-BB4A-4CBF63F65917}"/>
              </a:ext>
            </a:extLst>
          </p:cNvPr>
          <p:cNvSpPr txBox="1">
            <a:spLocks/>
          </p:cNvSpPr>
          <p:nvPr/>
        </p:nvSpPr>
        <p:spPr>
          <a:xfrm>
            <a:off x="75531" y="136742"/>
            <a:ext cx="9051925" cy="701458"/>
          </a:xfrm>
          <a:prstGeom prst="rect">
            <a:avLst/>
          </a:prstGeom>
        </p:spPr>
        <p:txBody>
          <a:bodyPr lIns="91425" tIns="91425" rIns="91425" bIns="91425" anchor="b" anchorCtr="0"/>
          <a:lstStyle>
            <a:defPPr marR="0" algn="l" rtl="0">
              <a:lnSpc>
                <a:spcPct val="100000"/>
              </a:lnSpc>
              <a:spcBef>
                <a:spcPts val="0"/>
              </a:spcBef>
              <a:spcAft>
                <a:spcPts val="0"/>
              </a:spcAft>
            </a:defPPr>
            <a:lvl1pPr marR="0" algn="ctr" rtl="0">
              <a:lnSpc>
                <a:spcPct val="100000"/>
              </a:lnSpc>
              <a:spcBef>
                <a:spcPts val="0"/>
              </a:spcBef>
              <a:spcAft>
                <a:spcPts val="0"/>
              </a:spcAft>
              <a:buSzPct val="100000"/>
              <a:buNone/>
              <a:defRPr sz="4800" b="1" i="0" u="none" strike="noStrike" cap="none" baseline="0">
                <a:solidFill>
                  <a:srgbClr val="FFFFFF"/>
                </a:solidFill>
                <a:latin typeface="Calibri"/>
                <a:ea typeface="Arial"/>
                <a:cs typeface="Calibri"/>
                <a:sym typeface="Arial"/>
                <a:rtl val="0"/>
              </a:defRPr>
            </a:lvl1pPr>
            <a:lvl2pPr marR="0" algn="ctr" rtl="0">
              <a:lnSpc>
                <a:spcPct val="100000"/>
              </a:lnSpc>
              <a:spcBef>
                <a:spcPts val="0"/>
              </a:spcBef>
              <a:spcAft>
                <a:spcPts val="0"/>
              </a:spcAft>
              <a:buSzPct val="100000"/>
              <a:buNone/>
              <a:defRPr sz="4800" b="0" i="0" u="none" strike="noStrike" cap="none" baseline="0">
                <a:solidFill>
                  <a:srgbClr val="000000"/>
                </a:solidFill>
                <a:latin typeface="Arial"/>
                <a:ea typeface="Arial"/>
                <a:cs typeface="Arial"/>
                <a:sym typeface="Arial"/>
                <a:rtl val="0"/>
              </a:defRPr>
            </a:lvl2pPr>
            <a:lvl3pPr algn="ctr">
              <a:spcBef>
                <a:spcPts val="0"/>
              </a:spcBef>
              <a:buSzPct val="100000"/>
              <a:defRPr sz="4800"/>
            </a:lvl3pPr>
            <a:lvl4pPr algn="ctr">
              <a:spcBef>
                <a:spcPts val="0"/>
              </a:spcBef>
              <a:buSzPct val="100000"/>
              <a:defRPr sz="4800"/>
            </a:lvl4pPr>
            <a:lvl5pPr algn="ctr">
              <a:spcBef>
                <a:spcPts val="0"/>
              </a:spcBef>
              <a:buSzPct val="100000"/>
              <a:defRPr sz="4800"/>
            </a:lvl5pPr>
            <a:lvl6pPr algn="ctr">
              <a:spcBef>
                <a:spcPts val="0"/>
              </a:spcBef>
              <a:buSzPct val="100000"/>
              <a:defRPr sz="4800"/>
            </a:lvl6pPr>
            <a:lvl7pPr algn="ctr">
              <a:spcBef>
                <a:spcPts val="0"/>
              </a:spcBef>
              <a:buSzPct val="100000"/>
              <a:defRPr sz="4800"/>
            </a:lvl7pPr>
            <a:lvl8pPr algn="ctr">
              <a:spcBef>
                <a:spcPts val="0"/>
              </a:spcBef>
              <a:buSzPct val="100000"/>
              <a:defRPr sz="4800"/>
            </a:lvl8pPr>
            <a:lvl9pPr algn="ctr">
              <a:spcBef>
                <a:spcPts val="0"/>
              </a:spcBef>
              <a:buSzPct val="100000"/>
              <a:defRPr sz="4800"/>
            </a:lvl9pPr>
          </a:lstStyle>
          <a:p>
            <a:r>
              <a:rPr lang="en-US" sz="4400" dirty="0"/>
              <a:t>Context: The Juvenile Justice System</a:t>
            </a:r>
          </a:p>
        </p:txBody>
      </p:sp>
    </p:spTree>
    <p:extLst>
      <p:ext uri="{BB962C8B-B14F-4D97-AF65-F5344CB8AC3E}">
        <p14:creationId xmlns:p14="http://schemas.microsoft.com/office/powerpoint/2010/main" val="604901783"/>
      </p:ext>
    </p:extLst>
  </p:cSld>
  <p:clrMapOvr>
    <a:masterClrMapping/>
  </p:clrMapOvr>
  <p:transition spd="slow">
    <p:cu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8F8C82-7AFA-6D45-A2E3-31643483924E}"/>
              </a:ext>
            </a:extLst>
          </p:cNvPr>
          <p:cNvSpPr>
            <a:spLocks noGrp="1"/>
          </p:cNvSpPr>
          <p:nvPr>
            <p:ph type="title"/>
          </p:nvPr>
        </p:nvSpPr>
        <p:spPr/>
        <p:txBody>
          <a:bodyPr/>
          <a:lstStyle/>
          <a:p>
            <a:r>
              <a:rPr lang="en-US" dirty="0"/>
              <a:t>Reasoning</a:t>
            </a:r>
          </a:p>
        </p:txBody>
      </p:sp>
      <p:sp>
        <p:nvSpPr>
          <p:cNvPr id="3" name="Text Placeholder 2">
            <a:extLst>
              <a:ext uri="{FF2B5EF4-FFF2-40B4-BE49-F238E27FC236}">
                <a16:creationId xmlns:a16="http://schemas.microsoft.com/office/drawing/2014/main" id="{D987EB3E-1B88-8849-AC69-E14AD5882978}"/>
              </a:ext>
            </a:extLst>
          </p:cNvPr>
          <p:cNvSpPr>
            <a:spLocks noGrp="1"/>
          </p:cNvSpPr>
          <p:nvPr>
            <p:ph type="body" sz="quarter" idx="12"/>
          </p:nvPr>
        </p:nvSpPr>
        <p:spPr>
          <a:xfrm>
            <a:off x="685800" y="1822537"/>
            <a:ext cx="7848599" cy="3581400"/>
          </a:xfrm>
        </p:spPr>
        <p:txBody>
          <a:bodyPr/>
          <a:lstStyle/>
          <a:p>
            <a:pPr>
              <a:lnSpc>
                <a:spcPct val="150000"/>
              </a:lnSpc>
            </a:pPr>
            <a:r>
              <a:rPr lang="en-US" sz="2400" dirty="0">
                <a:latin typeface="Adobe Garamond Pro" panose="02020502060506020403" pitchFamily="18" charset="77"/>
              </a:rPr>
              <a:t>While this module has many resources and strategies to explore that support learning in and through the arts in CA court and community schools, this opening slide deck is an opportunity to holistically support all educators and youth in moving beyond oppression analysis into healing pedagogies centering youth justice. </a:t>
            </a:r>
          </a:p>
        </p:txBody>
      </p:sp>
    </p:spTree>
    <p:extLst>
      <p:ext uri="{BB962C8B-B14F-4D97-AF65-F5344CB8AC3E}">
        <p14:creationId xmlns:p14="http://schemas.microsoft.com/office/powerpoint/2010/main" val="16717340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2"/>
        <p:cNvGrpSpPr/>
        <p:nvPr/>
      </p:nvGrpSpPr>
      <p:grpSpPr>
        <a:xfrm>
          <a:off x="0" y="0"/>
          <a:ext cx="0" cy="0"/>
          <a:chOff x="0" y="0"/>
          <a:chExt cx="0" cy="0"/>
        </a:xfrm>
      </p:grpSpPr>
      <p:sp>
        <p:nvSpPr>
          <p:cNvPr id="2" name="Rectangle 1">
            <a:extLst>
              <a:ext uri="{FF2B5EF4-FFF2-40B4-BE49-F238E27FC236}">
                <a16:creationId xmlns:a16="http://schemas.microsoft.com/office/drawing/2014/main" id="{082BFC88-EB1E-2844-9ADA-493CCDC7B32E}"/>
              </a:ext>
            </a:extLst>
          </p:cNvPr>
          <p:cNvSpPr/>
          <p:nvPr/>
        </p:nvSpPr>
        <p:spPr>
          <a:xfrm>
            <a:off x="75531" y="1366897"/>
            <a:ext cx="8763669" cy="5355312"/>
          </a:xfrm>
          <a:prstGeom prst="rect">
            <a:avLst/>
          </a:prstGeom>
        </p:spPr>
        <p:txBody>
          <a:bodyPr wrap="square">
            <a:spAutoFit/>
          </a:bodyPr>
          <a:lstStyle/>
          <a:p>
            <a:pPr marL="342900" indent="-342900" fontAlgn="base">
              <a:spcBef>
                <a:spcPts val="1200"/>
              </a:spcBef>
              <a:spcAft>
                <a:spcPts val="1200"/>
              </a:spcAft>
              <a:buFont typeface="Arial" panose="020B0604020202020204" pitchFamily="34" charset="0"/>
              <a:buChar char="•"/>
            </a:pPr>
            <a:r>
              <a:rPr lang="en-US" sz="2400" b="1" dirty="0">
                <a:solidFill>
                  <a:schemeClr val="tx1"/>
                </a:solidFill>
                <a:latin typeface="Adobe Garamond Pro Bold" panose="02020502060506020403" pitchFamily="18" charset="77"/>
              </a:rPr>
              <a:t>Failure to protect young people’s legal rights.</a:t>
            </a:r>
            <a:r>
              <a:rPr lang="en-US" sz="2400" dirty="0">
                <a:solidFill>
                  <a:schemeClr val="tx1"/>
                </a:solidFill>
                <a:latin typeface="Adobe Garamond Pro" panose="02020502060506020403" pitchFamily="18" charset="77"/>
              </a:rPr>
              <a:t> Because the juvenile justice system was established to serve and support youth rather than punish them, the courts historically operated with few procedural safeguards to protect young people’s rights. This often led to egregious maltreatment of young people, including lack of legal representation, no presumption of innocence or right to question one’s accusers and harsh punishment (including incarceration) for behaviors that would never result in similar sanctions if committed by adults. </a:t>
            </a:r>
          </a:p>
          <a:p>
            <a:pPr fontAlgn="base">
              <a:spcBef>
                <a:spcPts val="1200"/>
              </a:spcBef>
              <a:spcAft>
                <a:spcPts val="1200"/>
              </a:spcAft>
            </a:pPr>
            <a:endParaRPr lang="en-US" sz="2400" dirty="0">
              <a:latin typeface="Adobe Garamond Pro" panose="02020502060506020403" pitchFamily="18" charset="77"/>
            </a:endParaRPr>
          </a:p>
          <a:p>
            <a:r>
              <a:rPr lang="en-US" sz="2400" i="1" u="sng" dirty="0">
                <a:solidFill>
                  <a:srgbClr val="1155CC"/>
                </a:solidFill>
                <a:latin typeface="Adobe Garamond Pro" panose="02020502060506020403" pitchFamily="18" charset="77"/>
                <a:hlinkClick r:id="rId3"/>
              </a:rPr>
              <a:t>Annie E. Casey Foundation</a:t>
            </a:r>
            <a:endParaRPr lang="en-US" sz="2400" dirty="0">
              <a:latin typeface="Adobe Garamond Pro" panose="02020502060506020403" pitchFamily="18" charset="77"/>
            </a:endParaRPr>
          </a:p>
          <a:p>
            <a:br>
              <a:rPr lang="en-US" sz="2400" dirty="0">
                <a:latin typeface="Adobe Garamond Pro" panose="02020502060506020403" pitchFamily="18" charset="77"/>
              </a:rPr>
            </a:br>
            <a:endParaRPr lang="en-US" sz="2400" dirty="0">
              <a:latin typeface="Adobe Garamond Pro" panose="02020502060506020403" pitchFamily="18" charset="77"/>
            </a:endParaRPr>
          </a:p>
        </p:txBody>
      </p:sp>
      <p:sp>
        <p:nvSpPr>
          <p:cNvPr id="3" name="Title 1">
            <a:extLst>
              <a:ext uri="{FF2B5EF4-FFF2-40B4-BE49-F238E27FC236}">
                <a16:creationId xmlns:a16="http://schemas.microsoft.com/office/drawing/2014/main" id="{8D74A0B7-9029-CD46-ADC5-7B7A6D47D8F6}"/>
              </a:ext>
            </a:extLst>
          </p:cNvPr>
          <p:cNvSpPr txBox="1">
            <a:spLocks/>
          </p:cNvSpPr>
          <p:nvPr/>
        </p:nvSpPr>
        <p:spPr>
          <a:xfrm>
            <a:off x="75531" y="136742"/>
            <a:ext cx="9051925" cy="701458"/>
          </a:xfrm>
          <a:prstGeom prst="rect">
            <a:avLst/>
          </a:prstGeom>
        </p:spPr>
        <p:txBody>
          <a:bodyPr lIns="91425" tIns="91425" rIns="91425" bIns="91425" anchor="b" anchorCtr="0"/>
          <a:lstStyle>
            <a:defPPr marR="0" algn="l" rtl="0">
              <a:lnSpc>
                <a:spcPct val="100000"/>
              </a:lnSpc>
              <a:spcBef>
                <a:spcPts val="0"/>
              </a:spcBef>
              <a:spcAft>
                <a:spcPts val="0"/>
              </a:spcAft>
            </a:defPPr>
            <a:lvl1pPr marR="0" algn="ctr" rtl="0">
              <a:lnSpc>
                <a:spcPct val="100000"/>
              </a:lnSpc>
              <a:spcBef>
                <a:spcPts val="0"/>
              </a:spcBef>
              <a:spcAft>
                <a:spcPts val="0"/>
              </a:spcAft>
              <a:buSzPct val="100000"/>
              <a:buNone/>
              <a:defRPr sz="4800" b="1" i="0" u="none" strike="noStrike" cap="none" baseline="0">
                <a:solidFill>
                  <a:srgbClr val="FFFFFF"/>
                </a:solidFill>
                <a:latin typeface="Calibri"/>
                <a:ea typeface="Arial"/>
                <a:cs typeface="Calibri"/>
                <a:sym typeface="Arial"/>
                <a:rtl val="0"/>
              </a:defRPr>
            </a:lvl1pPr>
            <a:lvl2pPr marR="0" algn="ctr" rtl="0">
              <a:lnSpc>
                <a:spcPct val="100000"/>
              </a:lnSpc>
              <a:spcBef>
                <a:spcPts val="0"/>
              </a:spcBef>
              <a:spcAft>
                <a:spcPts val="0"/>
              </a:spcAft>
              <a:buSzPct val="100000"/>
              <a:buNone/>
              <a:defRPr sz="4800" b="0" i="0" u="none" strike="noStrike" cap="none" baseline="0">
                <a:solidFill>
                  <a:srgbClr val="000000"/>
                </a:solidFill>
                <a:latin typeface="Arial"/>
                <a:ea typeface="Arial"/>
                <a:cs typeface="Arial"/>
                <a:sym typeface="Arial"/>
                <a:rtl val="0"/>
              </a:defRPr>
            </a:lvl2pPr>
            <a:lvl3pPr algn="ctr">
              <a:spcBef>
                <a:spcPts val="0"/>
              </a:spcBef>
              <a:buSzPct val="100000"/>
              <a:defRPr sz="4800"/>
            </a:lvl3pPr>
            <a:lvl4pPr algn="ctr">
              <a:spcBef>
                <a:spcPts val="0"/>
              </a:spcBef>
              <a:buSzPct val="100000"/>
              <a:defRPr sz="4800"/>
            </a:lvl4pPr>
            <a:lvl5pPr algn="ctr">
              <a:spcBef>
                <a:spcPts val="0"/>
              </a:spcBef>
              <a:buSzPct val="100000"/>
              <a:defRPr sz="4800"/>
            </a:lvl5pPr>
            <a:lvl6pPr algn="ctr">
              <a:spcBef>
                <a:spcPts val="0"/>
              </a:spcBef>
              <a:buSzPct val="100000"/>
              <a:defRPr sz="4800"/>
            </a:lvl6pPr>
            <a:lvl7pPr algn="ctr">
              <a:spcBef>
                <a:spcPts val="0"/>
              </a:spcBef>
              <a:buSzPct val="100000"/>
              <a:defRPr sz="4800"/>
            </a:lvl7pPr>
            <a:lvl8pPr algn="ctr">
              <a:spcBef>
                <a:spcPts val="0"/>
              </a:spcBef>
              <a:buSzPct val="100000"/>
              <a:defRPr sz="4800"/>
            </a:lvl8pPr>
            <a:lvl9pPr algn="ctr">
              <a:spcBef>
                <a:spcPts val="0"/>
              </a:spcBef>
              <a:buSzPct val="100000"/>
              <a:defRPr sz="4800"/>
            </a:lvl9pPr>
          </a:lstStyle>
          <a:p>
            <a:r>
              <a:rPr lang="en-US" sz="4400" dirty="0"/>
              <a:t>Context: The Juvenile Justice System</a:t>
            </a:r>
          </a:p>
        </p:txBody>
      </p:sp>
    </p:spTree>
    <p:extLst>
      <p:ext uri="{BB962C8B-B14F-4D97-AF65-F5344CB8AC3E}">
        <p14:creationId xmlns:p14="http://schemas.microsoft.com/office/powerpoint/2010/main" val="2620721823"/>
      </p:ext>
    </p:extLst>
  </p:cSld>
  <p:clrMapOvr>
    <a:masterClrMapping/>
  </p:clrMapOvr>
  <p:transition spd="slow">
    <p:cut/>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2"/>
        <p:cNvGrpSpPr/>
        <p:nvPr/>
      </p:nvGrpSpPr>
      <p:grpSpPr>
        <a:xfrm>
          <a:off x="0" y="0"/>
          <a:ext cx="0" cy="0"/>
          <a:chOff x="0" y="0"/>
          <a:chExt cx="0" cy="0"/>
        </a:xfrm>
      </p:grpSpPr>
      <p:sp>
        <p:nvSpPr>
          <p:cNvPr id="2" name="Rectangle 1">
            <a:extLst>
              <a:ext uri="{FF2B5EF4-FFF2-40B4-BE49-F238E27FC236}">
                <a16:creationId xmlns:a16="http://schemas.microsoft.com/office/drawing/2014/main" id="{082BFC88-EB1E-2844-9ADA-493CCDC7B32E}"/>
              </a:ext>
            </a:extLst>
          </p:cNvPr>
          <p:cNvSpPr/>
          <p:nvPr/>
        </p:nvSpPr>
        <p:spPr>
          <a:xfrm>
            <a:off x="75531" y="1066800"/>
            <a:ext cx="8763669" cy="5786199"/>
          </a:xfrm>
          <a:prstGeom prst="rect">
            <a:avLst/>
          </a:prstGeom>
        </p:spPr>
        <p:txBody>
          <a:bodyPr wrap="square">
            <a:spAutoFit/>
          </a:bodyPr>
          <a:lstStyle/>
          <a:p>
            <a:pPr marL="342900" indent="-342900" fontAlgn="base">
              <a:spcBef>
                <a:spcPts val="1200"/>
              </a:spcBef>
              <a:spcAft>
                <a:spcPts val="1200"/>
              </a:spcAft>
              <a:buFont typeface="Arial" panose="020B0604020202020204" pitchFamily="34" charset="0"/>
              <a:buChar char="•"/>
            </a:pPr>
            <a:r>
              <a:rPr lang="en-US" sz="2400" b="1" dirty="0">
                <a:latin typeface="Adobe Garamond Pro Bold" panose="02020502060506020403" pitchFamily="18" charset="77"/>
              </a:rPr>
              <a:t>A big drop in juvenile incarceration.</a:t>
            </a:r>
            <a:r>
              <a:rPr lang="en-US" sz="2400" dirty="0">
                <a:latin typeface="Adobe Garamond Pro" panose="02020502060506020403" pitchFamily="18" charset="77"/>
              </a:rPr>
              <a:t> Since juvenile confinement peaked in 1999 at more than 107,000 young people, the number of young people held in residential facilities as a result of delinquent conduct has declined steadily. By 2017, the last year for which data are available, total confinement on a single day was</a:t>
            </a:r>
            <a:r>
              <a:rPr lang="en-US" sz="2400" dirty="0">
                <a:latin typeface="Adobe Garamond Pro" panose="02020502060506020403" pitchFamily="18" charset="77"/>
                <a:hlinkClick r:id="rId3"/>
              </a:rPr>
              <a:t> </a:t>
            </a:r>
            <a:r>
              <a:rPr lang="en-US" sz="2400" u="sng" dirty="0">
                <a:solidFill>
                  <a:srgbClr val="1155CC"/>
                </a:solidFill>
                <a:latin typeface="Adobe Garamond Pro" panose="02020502060506020403" pitchFamily="18" charset="77"/>
                <a:hlinkClick r:id="rId3"/>
              </a:rPr>
              <a:t>43,580</a:t>
            </a:r>
            <a:r>
              <a:rPr lang="en-US" sz="2400" dirty="0">
                <a:latin typeface="Adobe Garamond Pro" panose="02020502060506020403" pitchFamily="18" charset="77"/>
              </a:rPr>
              <a:t> — down 59% from the 1999 high. While much of the decline was due to substantial reduction in juvenile arrests, especially for serious violent offenses, many states have begun to limit the use of confinement, especially for less serious offenses. </a:t>
            </a:r>
            <a:r>
              <a:rPr lang="en-US" sz="2400" u="sng" dirty="0">
                <a:solidFill>
                  <a:srgbClr val="1155CC"/>
                </a:solidFill>
                <a:latin typeface="Adobe Garamond Pro" panose="02020502060506020403" pitchFamily="18" charset="77"/>
                <a:hlinkClick r:id="rId4"/>
              </a:rPr>
              <a:t>Many states</a:t>
            </a:r>
            <a:r>
              <a:rPr lang="en-US" sz="2400" dirty="0">
                <a:latin typeface="Adobe Garamond Pro" panose="02020502060506020403" pitchFamily="18" charset="77"/>
              </a:rPr>
              <a:t> have been closing large juvenile correctional institutions (sometimes called training schools, but more accurately described as youth prisons). From 2000 to 2018, the number of juvenile facilities housing more than 100 young people fell from 264 to 68, and the number of youth housed in these large facilities fell 84%.</a:t>
            </a:r>
          </a:p>
          <a:p>
            <a:r>
              <a:rPr lang="en-US" sz="2400" i="1" u="sng" dirty="0">
                <a:solidFill>
                  <a:srgbClr val="1155CC"/>
                </a:solidFill>
                <a:latin typeface="Adobe Garamond Pro" panose="02020502060506020403" pitchFamily="18" charset="77"/>
                <a:hlinkClick r:id="rId5"/>
              </a:rPr>
              <a:t>Annie E. Casey Foundation</a:t>
            </a:r>
            <a:endParaRPr lang="en-US" sz="2400" dirty="0">
              <a:latin typeface="Adobe Garamond Pro" panose="02020502060506020403" pitchFamily="18" charset="77"/>
            </a:endParaRPr>
          </a:p>
        </p:txBody>
      </p:sp>
      <p:sp>
        <p:nvSpPr>
          <p:cNvPr id="3" name="Title 1">
            <a:extLst>
              <a:ext uri="{FF2B5EF4-FFF2-40B4-BE49-F238E27FC236}">
                <a16:creationId xmlns:a16="http://schemas.microsoft.com/office/drawing/2014/main" id="{8D74A0B7-9029-CD46-ADC5-7B7A6D47D8F6}"/>
              </a:ext>
            </a:extLst>
          </p:cNvPr>
          <p:cNvSpPr txBox="1">
            <a:spLocks/>
          </p:cNvSpPr>
          <p:nvPr/>
        </p:nvSpPr>
        <p:spPr>
          <a:xfrm>
            <a:off x="75531" y="136742"/>
            <a:ext cx="9051925" cy="701458"/>
          </a:xfrm>
          <a:prstGeom prst="rect">
            <a:avLst/>
          </a:prstGeom>
        </p:spPr>
        <p:txBody>
          <a:bodyPr lIns="91425" tIns="91425" rIns="91425" bIns="91425" anchor="b" anchorCtr="0"/>
          <a:lstStyle>
            <a:defPPr marR="0" algn="l" rtl="0">
              <a:lnSpc>
                <a:spcPct val="100000"/>
              </a:lnSpc>
              <a:spcBef>
                <a:spcPts val="0"/>
              </a:spcBef>
              <a:spcAft>
                <a:spcPts val="0"/>
              </a:spcAft>
            </a:defPPr>
            <a:lvl1pPr marR="0" algn="ctr" rtl="0">
              <a:lnSpc>
                <a:spcPct val="100000"/>
              </a:lnSpc>
              <a:spcBef>
                <a:spcPts val="0"/>
              </a:spcBef>
              <a:spcAft>
                <a:spcPts val="0"/>
              </a:spcAft>
              <a:buSzPct val="100000"/>
              <a:buNone/>
              <a:defRPr sz="4800" b="1" i="0" u="none" strike="noStrike" cap="none" baseline="0">
                <a:solidFill>
                  <a:srgbClr val="FFFFFF"/>
                </a:solidFill>
                <a:latin typeface="Calibri"/>
                <a:ea typeface="Arial"/>
                <a:cs typeface="Calibri"/>
                <a:sym typeface="Arial"/>
                <a:rtl val="0"/>
              </a:defRPr>
            </a:lvl1pPr>
            <a:lvl2pPr marR="0" algn="ctr" rtl="0">
              <a:lnSpc>
                <a:spcPct val="100000"/>
              </a:lnSpc>
              <a:spcBef>
                <a:spcPts val="0"/>
              </a:spcBef>
              <a:spcAft>
                <a:spcPts val="0"/>
              </a:spcAft>
              <a:buSzPct val="100000"/>
              <a:buNone/>
              <a:defRPr sz="4800" b="0" i="0" u="none" strike="noStrike" cap="none" baseline="0">
                <a:solidFill>
                  <a:srgbClr val="000000"/>
                </a:solidFill>
                <a:latin typeface="Arial"/>
                <a:ea typeface="Arial"/>
                <a:cs typeface="Arial"/>
                <a:sym typeface="Arial"/>
                <a:rtl val="0"/>
              </a:defRPr>
            </a:lvl2pPr>
            <a:lvl3pPr algn="ctr">
              <a:spcBef>
                <a:spcPts val="0"/>
              </a:spcBef>
              <a:buSzPct val="100000"/>
              <a:defRPr sz="4800"/>
            </a:lvl3pPr>
            <a:lvl4pPr algn="ctr">
              <a:spcBef>
                <a:spcPts val="0"/>
              </a:spcBef>
              <a:buSzPct val="100000"/>
              <a:defRPr sz="4800"/>
            </a:lvl4pPr>
            <a:lvl5pPr algn="ctr">
              <a:spcBef>
                <a:spcPts val="0"/>
              </a:spcBef>
              <a:buSzPct val="100000"/>
              <a:defRPr sz="4800"/>
            </a:lvl5pPr>
            <a:lvl6pPr algn="ctr">
              <a:spcBef>
                <a:spcPts val="0"/>
              </a:spcBef>
              <a:buSzPct val="100000"/>
              <a:defRPr sz="4800"/>
            </a:lvl6pPr>
            <a:lvl7pPr algn="ctr">
              <a:spcBef>
                <a:spcPts val="0"/>
              </a:spcBef>
              <a:buSzPct val="100000"/>
              <a:defRPr sz="4800"/>
            </a:lvl7pPr>
            <a:lvl8pPr algn="ctr">
              <a:spcBef>
                <a:spcPts val="0"/>
              </a:spcBef>
              <a:buSzPct val="100000"/>
              <a:defRPr sz="4800"/>
            </a:lvl8pPr>
            <a:lvl9pPr algn="ctr">
              <a:spcBef>
                <a:spcPts val="0"/>
              </a:spcBef>
              <a:buSzPct val="100000"/>
              <a:defRPr sz="4800"/>
            </a:lvl9pPr>
          </a:lstStyle>
          <a:p>
            <a:r>
              <a:rPr lang="en-US" sz="4400" dirty="0"/>
              <a:t>Context: The Juvenile Justice System</a:t>
            </a:r>
          </a:p>
        </p:txBody>
      </p:sp>
    </p:spTree>
    <p:extLst>
      <p:ext uri="{BB962C8B-B14F-4D97-AF65-F5344CB8AC3E}">
        <p14:creationId xmlns:p14="http://schemas.microsoft.com/office/powerpoint/2010/main" val="1204805187"/>
      </p:ext>
    </p:extLst>
  </p:cSld>
  <p:clrMapOvr>
    <a:masterClrMapping/>
  </p:clrMapOvr>
  <p:transition spd="slow">
    <p:cut/>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2"/>
        <p:cNvGrpSpPr/>
        <p:nvPr/>
      </p:nvGrpSpPr>
      <p:grpSpPr>
        <a:xfrm>
          <a:off x="0" y="0"/>
          <a:ext cx="0" cy="0"/>
          <a:chOff x="0" y="0"/>
          <a:chExt cx="0" cy="0"/>
        </a:xfrm>
      </p:grpSpPr>
      <p:sp>
        <p:nvSpPr>
          <p:cNvPr id="2" name="Rectangle 1">
            <a:extLst>
              <a:ext uri="{FF2B5EF4-FFF2-40B4-BE49-F238E27FC236}">
                <a16:creationId xmlns:a16="http://schemas.microsoft.com/office/drawing/2014/main" id="{93E6BDEB-1E83-F947-86CF-01738DAEC987}"/>
              </a:ext>
            </a:extLst>
          </p:cNvPr>
          <p:cNvSpPr/>
          <p:nvPr/>
        </p:nvSpPr>
        <p:spPr>
          <a:xfrm>
            <a:off x="457200" y="1092319"/>
            <a:ext cx="8229600" cy="5252720"/>
          </a:xfrm>
          <a:prstGeom prst="rect">
            <a:avLst/>
          </a:prstGeom>
        </p:spPr>
        <p:txBody>
          <a:bodyPr wrap="square">
            <a:spAutoFit/>
          </a:bodyPr>
          <a:lstStyle/>
          <a:p>
            <a:pPr algn="ctr">
              <a:spcBef>
                <a:spcPts val="1800"/>
              </a:spcBef>
              <a:spcAft>
                <a:spcPts val="400"/>
              </a:spcAft>
            </a:pPr>
            <a:r>
              <a:rPr lang="en-US" sz="2400" b="1" dirty="0">
                <a:solidFill>
                  <a:schemeClr val="tx1"/>
                </a:solidFill>
                <a:latin typeface="Adobe Garamond Pro Bold" panose="02020502060506020403" pitchFamily="18" charset="77"/>
              </a:rPr>
              <a:t>What are some challenges with the juvenile justice system?</a:t>
            </a:r>
            <a:endParaRPr lang="en-US" sz="2400" dirty="0">
              <a:solidFill>
                <a:schemeClr val="tx1"/>
              </a:solidFill>
              <a:latin typeface="Adobe Garamond Pro" panose="02020502060506020403" pitchFamily="18" charset="77"/>
            </a:endParaRPr>
          </a:p>
          <a:p>
            <a:pPr marL="342900" indent="-342900" fontAlgn="base">
              <a:spcBef>
                <a:spcPts val="1200"/>
              </a:spcBef>
              <a:buFont typeface="Arial" panose="020B0604020202020204" pitchFamily="34" charset="0"/>
              <a:buChar char="•"/>
            </a:pPr>
            <a:r>
              <a:rPr lang="en-US" sz="2400" b="1" dirty="0">
                <a:solidFill>
                  <a:schemeClr val="tx1"/>
                </a:solidFill>
                <a:latin typeface="Adobe Garamond Pro Bold" panose="02020502060506020403" pitchFamily="18" charset="77"/>
              </a:rPr>
              <a:t>Racial and ethnic disparities are getting worse.</a:t>
            </a:r>
            <a:r>
              <a:rPr lang="en-US" sz="2400" dirty="0">
                <a:solidFill>
                  <a:schemeClr val="tx1"/>
                </a:solidFill>
                <a:latin typeface="Adobe Garamond Pro" panose="02020502060506020403" pitchFamily="18" charset="77"/>
              </a:rPr>
              <a:t> Whereas Black youth nationwide were confined at four times the rate of white youth in 2001, by 2017 the Black rate of confinement had grown to 4.5 times the rate for white youth.</a:t>
            </a:r>
          </a:p>
          <a:p>
            <a:pPr marL="342900" indent="-342900" fontAlgn="base">
              <a:spcBef>
                <a:spcPts val="1200"/>
              </a:spcBef>
              <a:buFont typeface="Arial" panose="020B0604020202020204" pitchFamily="34" charset="0"/>
              <a:buChar char="•"/>
            </a:pPr>
            <a:r>
              <a:rPr lang="en-US" sz="2400" b="1" dirty="0">
                <a:solidFill>
                  <a:schemeClr val="tx1"/>
                </a:solidFill>
                <a:latin typeface="Adobe Garamond Pro Bold" panose="02020502060506020403" pitchFamily="18" charset="77"/>
              </a:rPr>
              <a:t>The United States locks up more young people than other countries do.</a:t>
            </a:r>
            <a:r>
              <a:rPr lang="en-US" sz="2400" dirty="0">
                <a:solidFill>
                  <a:schemeClr val="tx1"/>
                </a:solidFill>
                <a:latin typeface="Adobe Garamond Pro" panose="02020502060506020403" pitchFamily="18" charset="77"/>
              </a:rPr>
              <a:t> According to the 2019 United Nations Global Study on Children Deprived of Liberty, the U.S. youth confinement rate was four times higher than Canada and Mexico; 10 times higher than central and eastern Europe; and 12 times higher than western Europe.</a:t>
            </a:r>
          </a:p>
          <a:p>
            <a:endParaRPr lang="en-US" sz="2400" i="1" u="sng" dirty="0">
              <a:solidFill>
                <a:srgbClr val="1155CC"/>
              </a:solidFill>
              <a:latin typeface="Adobe Garamond Pro" panose="02020502060506020403" pitchFamily="18" charset="77"/>
              <a:hlinkClick r:id="rId3"/>
            </a:endParaRPr>
          </a:p>
          <a:p>
            <a:r>
              <a:rPr lang="en-US" sz="2400" i="1" u="sng" dirty="0">
                <a:solidFill>
                  <a:srgbClr val="1155CC"/>
                </a:solidFill>
                <a:latin typeface="Adobe Garamond Pro" panose="02020502060506020403" pitchFamily="18" charset="77"/>
                <a:hlinkClick r:id="rId3"/>
              </a:rPr>
              <a:t>Annie E. Casey Foundation</a:t>
            </a:r>
            <a:endParaRPr lang="en-US" sz="2400" dirty="0">
              <a:effectLst/>
              <a:latin typeface="Adobe Garamond Pro" panose="02020502060506020403" pitchFamily="18" charset="77"/>
            </a:endParaRPr>
          </a:p>
        </p:txBody>
      </p:sp>
      <p:sp>
        <p:nvSpPr>
          <p:cNvPr id="3" name="Title 1">
            <a:extLst>
              <a:ext uri="{FF2B5EF4-FFF2-40B4-BE49-F238E27FC236}">
                <a16:creationId xmlns:a16="http://schemas.microsoft.com/office/drawing/2014/main" id="{E3373023-F957-F144-918F-6BF203E3FC01}"/>
              </a:ext>
            </a:extLst>
          </p:cNvPr>
          <p:cNvSpPr txBox="1">
            <a:spLocks/>
          </p:cNvSpPr>
          <p:nvPr/>
        </p:nvSpPr>
        <p:spPr>
          <a:xfrm>
            <a:off x="75531" y="136742"/>
            <a:ext cx="9051925" cy="701458"/>
          </a:xfrm>
          <a:prstGeom prst="rect">
            <a:avLst/>
          </a:prstGeom>
        </p:spPr>
        <p:txBody>
          <a:bodyPr lIns="91425" tIns="91425" rIns="91425" bIns="91425" anchor="b" anchorCtr="0"/>
          <a:lstStyle>
            <a:defPPr marR="0" algn="l" rtl="0">
              <a:lnSpc>
                <a:spcPct val="100000"/>
              </a:lnSpc>
              <a:spcBef>
                <a:spcPts val="0"/>
              </a:spcBef>
              <a:spcAft>
                <a:spcPts val="0"/>
              </a:spcAft>
            </a:defPPr>
            <a:lvl1pPr marR="0" algn="ctr" rtl="0">
              <a:lnSpc>
                <a:spcPct val="100000"/>
              </a:lnSpc>
              <a:spcBef>
                <a:spcPts val="0"/>
              </a:spcBef>
              <a:spcAft>
                <a:spcPts val="0"/>
              </a:spcAft>
              <a:buSzPct val="100000"/>
              <a:buNone/>
              <a:defRPr sz="4800" b="1" i="0" u="none" strike="noStrike" cap="none" baseline="0">
                <a:solidFill>
                  <a:srgbClr val="FFFFFF"/>
                </a:solidFill>
                <a:latin typeface="Calibri"/>
                <a:ea typeface="Arial"/>
                <a:cs typeface="Calibri"/>
                <a:sym typeface="Arial"/>
                <a:rtl val="0"/>
              </a:defRPr>
            </a:lvl1pPr>
            <a:lvl2pPr marR="0" algn="ctr" rtl="0">
              <a:lnSpc>
                <a:spcPct val="100000"/>
              </a:lnSpc>
              <a:spcBef>
                <a:spcPts val="0"/>
              </a:spcBef>
              <a:spcAft>
                <a:spcPts val="0"/>
              </a:spcAft>
              <a:buSzPct val="100000"/>
              <a:buNone/>
              <a:defRPr sz="4800" b="0" i="0" u="none" strike="noStrike" cap="none" baseline="0">
                <a:solidFill>
                  <a:srgbClr val="000000"/>
                </a:solidFill>
                <a:latin typeface="Arial"/>
                <a:ea typeface="Arial"/>
                <a:cs typeface="Arial"/>
                <a:sym typeface="Arial"/>
                <a:rtl val="0"/>
              </a:defRPr>
            </a:lvl2pPr>
            <a:lvl3pPr algn="ctr">
              <a:spcBef>
                <a:spcPts val="0"/>
              </a:spcBef>
              <a:buSzPct val="100000"/>
              <a:defRPr sz="4800"/>
            </a:lvl3pPr>
            <a:lvl4pPr algn="ctr">
              <a:spcBef>
                <a:spcPts val="0"/>
              </a:spcBef>
              <a:buSzPct val="100000"/>
              <a:defRPr sz="4800"/>
            </a:lvl4pPr>
            <a:lvl5pPr algn="ctr">
              <a:spcBef>
                <a:spcPts val="0"/>
              </a:spcBef>
              <a:buSzPct val="100000"/>
              <a:defRPr sz="4800"/>
            </a:lvl5pPr>
            <a:lvl6pPr algn="ctr">
              <a:spcBef>
                <a:spcPts val="0"/>
              </a:spcBef>
              <a:buSzPct val="100000"/>
              <a:defRPr sz="4800"/>
            </a:lvl6pPr>
            <a:lvl7pPr algn="ctr">
              <a:spcBef>
                <a:spcPts val="0"/>
              </a:spcBef>
              <a:buSzPct val="100000"/>
              <a:defRPr sz="4800"/>
            </a:lvl7pPr>
            <a:lvl8pPr algn="ctr">
              <a:spcBef>
                <a:spcPts val="0"/>
              </a:spcBef>
              <a:buSzPct val="100000"/>
              <a:defRPr sz="4800"/>
            </a:lvl8pPr>
            <a:lvl9pPr algn="ctr">
              <a:spcBef>
                <a:spcPts val="0"/>
              </a:spcBef>
              <a:buSzPct val="100000"/>
              <a:defRPr sz="4800"/>
            </a:lvl9pPr>
          </a:lstStyle>
          <a:p>
            <a:r>
              <a:rPr lang="en-US" sz="4400" dirty="0"/>
              <a:t>Context: The Juvenile Justice System</a:t>
            </a:r>
          </a:p>
        </p:txBody>
      </p:sp>
    </p:spTree>
    <p:extLst>
      <p:ext uri="{BB962C8B-B14F-4D97-AF65-F5344CB8AC3E}">
        <p14:creationId xmlns:p14="http://schemas.microsoft.com/office/powerpoint/2010/main" val="798413043"/>
      </p:ext>
    </p:extLst>
  </p:cSld>
  <p:clrMapOvr>
    <a:masterClrMapping/>
  </p:clrMapOvr>
  <p:transition spd="slow">
    <p:cut/>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2"/>
        <p:cNvGrpSpPr/>
        <p:nvPr/>
      </p:nvGrpSpPr>
      <p:grpSpPr>
        <a:xfrm>
          <a:off x="0" y="0"/>
          <a:ext cx="0" cy="0"/>
          <a:chOff x="0" y="0"/>
          <a:chExt cx="0" cy="0"/>
        </a:xfrm>
      </p:grpSpPr>
      <p:sp>
        <p:nvSpPr>
          <p:cNvPr id="2" name="Rectangle 1">
            <a:extLst>
              <a:ext uri="{FF2B5EF4-FFF2-40B4-BE49-F238E27FC236}">
                <a16:creationId xmlns:a16="http://schemas.microsoft.com/office/drawing/2014/main" id="{93E6BDEB-1E83-F947-86CF-01738DAEC987}"/>
              </a:ext>
            </a:extLst>
          </p:cNvPr>
          <p:cNvSpPr/>
          <p:nvPr/>
        </p:nvSpPr>
        <p:spPr>
          <a:xfrm>
            <a:off x="457200" y="1092319"/>
            <a:ext cx="8229600" cy="4893647"/>
          </a:xfrm>
          <a:prstGeom prst="rect">
            <a:avLst/>
          </a:prstGeom>
        </p:spPr>
        <p:txBody>
          <a:bodyPr wrap="square">
            <a:spAutoFit/>
          </a:bodyPr>
          <a:lstStyle/>
          <a:p>
            <a:pPr marL="342900" indent="-342900" fontAlgn="base">
              <a:buFont typeface="Arial" panose="020B0604020202020204" pitchFamily="34" charset="0"/>
              <a:buChar char="•"/>
            </a:pPr>
            <a:r>
              <a:rPr lang="en-US" sz="2400" b="1" dirty="0">
                <a:solidFill>
                  <a:schemeClr val="tx1"/>
                </a:solidFill>
                <a:latin typeface="Adobe Garamond Pro Bold" panose="02020502060506020403" pitchFamily="18" charset="77"/>
              </a:rPr>
              <a:t>Correctional confinement facilities remain dangerous and problematic, rather than rehabilitative.</a:t>
            </a:r>
            <a:r>
              <a:rPr lang="en-US" sz="2400" dirty="0">
                <a:solidFill>
                  <a:schemeClr val="tx1"/>
                </a:solidFill>
                <a:latin typeface="Adobe Garamond Pro" panose="02020502060506020403" pitchFamily="18" charset="77"/>
              </a:rPr>
              <a:t> Since 2000, systemic or recurring maltreatment of confined youth had been</a:t>
            </a:r>
            <a:r>
              <a:rPr lang="en-US" sz="2400" dirty="0">
                <a:solidFill>
                  <a:srgbClr val="461B84"/>
                </a:solidFill>
                <a:latin typeface="Adobe Garamond Pro" panose="02020502060506020403" pitchFamily="18" charset="77"/>
                <a:hlinkClick r:id="rId3">
                  <a:extLst>
                    <a:ext uri="{A12FA001-AC4F-418D-AE19-62706E023703}">
                      <ahyp:hlinkClr xmlns:ahyp="http://schemas.microsoft.com/office/drawing/2018/hyperlinkcolor" val="tx"/>
                    </a:ext>
                  </a:extLst>
                </a:hlinkClick>
              </a:rPr>
              <a:t> </a:t>
            </a:r>
            <a:r>
              <a:rPr lang="en-US" sz="2400" u="sng" dirty="0">
                <a:solidFill>
                  <a:schemeClr val="tx1"/>
                </a:solidFill>
                <a:latin typeface="Adobe Garamond Pro" panose="02020502060506020403" pitchFamily="18" charset="77"/>
                <a:hlinkClick r:id="rId3">
                  <a:extLst>
                    <a:ext uri="{A12FA001-AC4F-418D-AE19-62706E023703}">
                      <ahyp:hlinkClr xmlns:ahyp="http://schemas.microsoft.com/office/drawing/2018/hyperlinkcolor" val="tx"/>
                    </a:ext>
                  </a:extLst>
                </a:hlinkClick>
              </a:rPr>
              <a:t>documented</a:t>
            </a:r>
            <a:r>
              <a:rPr lang="en-US" sz="2400" dirty="0">
                <a:solidFill>
                  <a:schemeClr val="tx1"/>
                </a:solidFill>
                <a:latin typeface="Adobe Garamond Pro" panose="02020502060506020403" pitchFamily="18" charset="77"/>
              </a:rPr>
              <a:t> in the juvenile corrections facilities of 29 states plus the District of Columbia.</a:t>
            </a:r>
          </a:p>
          <a:p>
            <a:pPr marL="342900" indent="-342900" fontAlgn="base">
              <a:buFont typeface="Arial" panose="020B0604020202020204" pitchFamily="34" charset="0"/>
              <a:buChar char="•"/>
            </a:pPr>
            <a:r>
              <a:rPr lang="en-US" sz="2400" b="1" dirty="0">
                <a:solidFill>
                  <a:schemeClr val="tx1"/>
                </a:solidFill>
                <a:latin typeface="Adobe Garamond Pro Bold" panose="02020502060506020403" pitchFamily="18" charset="77"/>
              </a:rPr>
              <a:t>Juvenile probation, the most common response to delinquency, often does not operate according to best practice.</a:t>
            </a:r>
            <a:r>
              <a:rPr lang="en-US" sz="2400" dirty="0">
                <a:solidFill>
                  <a:schemeClr val="tx1"/>
                </a:solidFill>
                <a:latin typeface="Adobe Garamond Pro" panose="02020502060506020403" pitchFamily="18" charset="77"/>
              </a:rPr>
              <a:t> Roughly 400,000 young people per year are placed on some form of</a:t>
            </a:r>
            <a:r>
              <a:rPr lang="en-US" sz="2400" dirty="0">
                <a:solidFill>
                  <a:srgbClr val="461B84"/>
                </a:solidFill>
                <a:latin typeface="Adobe Garamond Pro" panose="02020502060506020403" pitchFamily="18" charset="77"/>
                <a:hlinkClick r:id="rId4">
                  <a:extLst>
                    <a:ext uri="{A12FA001-AC4F-418D-AE19-62706E023703}">
                      <ahyp:hlinkClr xmlns:ahyp="http://schemas.microsoft.com/office/drawing/2018/hyperlinkcolor" val="tx"/>
                    </a:ext>
                  </a:extLst>
                </a:hlinkClick>
              </a:rPr>
              <a:t> </a:t>
            </a:r>
            <a:r>
              <a:rPr lang="en-US" sz="2400" u="sng" dirty="0">
                <a:solidFill>
                  <a:schemeClr val="tx1"/>
                </a:solidFill>
                <a:latin typeface="Adobe Garamond Pro" panose="02020502060506020403" pitchFamily="18" charset="77"/>
                <a:hlinkClick r:id="rId4">
                  <a:extLst>
                    <a:ext uri="{A12FA001-AC4F-418D-AE19-62706E023703}">
                      <ahyp:hlinkClr xmlns:ahyp="http://schemas.microsoft.com/office/drawing/2018/hyperlinkcolor" val="tx"/>
                    </a:ext>
                  </a:extLst>
                </a:hlinkClick>
              </a:rPr>
              <a:t>juvenile probation</a:t>
            </a:r>
            <a:r>
              <a:rPr lang="en-US" sz="2400" dirty="0">
                <a:solidFill>
                  <a:schemeClr val="tx1"/>
                </a:solidFill>
                <a:latin typeface="Adobe Garamond Pro" panose="02020502060506020403" pitchFamily="18" charset="77"/>
              </a:rPr>
              <a:t>. Yet research finds that probation is ineffective in reversing delinquent behavior and has especially poor results with youth at low risk of re-arrest. </a:t>
            </a:r>
          </a:p>
          <a:p>
            <a:endParaRPr lang="en-US" sz="2400" i="1" u="sng" dirty="0">
              <a:solidFill>
                <a:srgbClr val="1155CC"/>
              </a:solidFill>
              <a:latin typeface="Adobe Garamond Pro" panose="02020502060506020403" pitchFamily="18" charset="77"/>
              <a:hlinkClick r:id="rId5"/>
            </a:endParaRPr>
          </a:p>
          <a:p>
            <a:r>
              <a:rPr lang="en-US" sz="2400" i="1" u="sng" dirty="0">
                <a:solidFill>
                  <a:srgbClr val="1155CC"/>
                </a:solidFill>
                <a:latin typeface="Adobe Garamond Pro" panose="02020502060506020403" pitchFamily="18" charset="77"/>
                <a:hlinkClick r:id="rId5"/>
              </a:rPr>
              <a:t>Annie E. Casey Foundation</a:t>
            </a:r>
            <a:endParaRPr lang="en-US" sz="2400" dirty="0">
              <a:effectLst/>
              <a:latin typeface="Adobe Garamond Pro" panose="02020502060506020403" pitchFamily="18" charset="77"/>
            </a:endParaRPr>
          </a:p>
        </p:txBody>
      </p:sp>
      <p:sp>
        <p:nvSpPr>
          <p:cNvPr id="3" name="Title 1">
            <a:extLst>
              <a:ext uri="{FF2B5EF4-FFF2-40B4-BE49-F238E27FC236}">
                <a16:creationId xmlns:a16="http://schemas.microsoft.com/office/drawing/2014/main" id="{E3373023-F957-F144-918F-6BF203E3FC01}"/>
              </a:ext>
            </a:extLst>
          </p:cNvPr>
          <p:cNvSpPr txBox="1">
            <a:spLocks/>
          </p:cNvSpPr>
          <p:nvPr/>
        </p:nvSpPr>
        <p:spPr>
          <a:xfrm>
            <a:off x="75531" y="136742"/>
            <a:ext cx="9051925" cy="701458"/>
          </a:xfrm>
          <a:prstGeom prst="rect">
            <a:avLst/>
          </a:prstGeom>
        </p:spPr>
        <p:txBody>
          <a:bodyPr lIns="91425" tIns="91425" rIns="91425" bIns="91425" anchor="b" anchorCtr="0"/>
          <a:lstStyle>
            <a:defPPr marR="0" algn="l" rtl="0">
              <a:lnSpc>
                <a:spcPct val="100000"/>
              </a:lnSpc>
              <a:spcBef>
                <a:spcPts val="0"/>
              </a:spcBef>
              <a:spcAft>
                <a:spcPts val="0"/>
              </a:spcAft>
            </a:defPPr>
            <a:lvl1pPr marR="0" algn="ctr" rtl="0">
              <a:lnSpc>
                <a:spcPct val="100000"/>
              </a:lnSpc>
              <a:spcBef>
                <a:spcPts val="0"/>
              </a:spcBef>
              <a:spcAft>
                <a:spcPts val="0"/>
              </a:spcAft>
              <a:buSzPct val="100000"/>
              <a:buNone/>
              <a:defRPr sz="4800" b="1" i="0" u="none" strike="noStrike" cap="none" baseline="0">
                <a:solidFill>
                  <a:srgbClr val="FFFFFF"/>
                </a:solidFill>
                <a:latin typeface="Calibri"/>
                <a:ea typeface="Arial"/>
                <a:cs typeface="Calibri"/>
                <a:sym typeface="Arial"/>
                <a:rtl val="0"/>
              </a:defRPr>
            </a:lvl1pPr>
            <a:lvl2pPr marR="0" algn="ctr" rtl="0">
              <a:lnSpc>
                <a:spcPct val="100000"/>
              </a:lnSpc>
              <a:spcBef>
                <a:spcPts val="0"/>
              </a:spcBef>
              <a:spcAft>
                <a:spcPts val="0"/>
              </a:spcAft>
              <a:buSzPct val="100000"/>
              <a:buNone/>
              <a:defRPr sz="4800" b="0" i="0" u="none" strike="noStrike" cap="none" baseline="0">
                <a:solidFill>
                  <a:srgbClr val="000000"/>
                </a:solidFill>
                <a:latin typeface="Arial"/>
                <a:ea typeface="Arial"/>
                <a:cs typeface="Arial"/>
                <a:sym typeface="Arial"/>
                <a:rtl val="0"/>
              </a:defRPr>
            </a:lvl2pPr>
            <a:lvl3pPr algn="ctr">
              <a:spcBef>
                <a:spcPts val="0"/>
              </a:spcBef>
              <a:buSzPct val="100000"/>
              <a:defRPr sz="4800"/>
            </a:lvl3pPr>
            <a:lvl4pPr algn="ctr">
              <a:spcBef>
                <a:spcPts val="0"/>
              </a:spcBef>
              <a:buSzPct val="100000"/>
              <a:defRPr sz="4800"/>
            </a:lvl4pPr>
            <a:lvl5pPr algn="ctr">
              <a:spcBef>
                <a:spcPts val="0"/>
              </a:spcBef>
              <a:buSzPct val="100000"/>
              <a:defRPr sz="4800"/>
            </a:lvl5pPr>
            <a:lvl6pPr algn="ctr">
              <a:spcBef>
                <a:spcPts val="0"/>
              </a:spcBef>
              <a:buSzPct val="100000"/>
              <a:defRPr sz="4800"/>
            </a:lvl6pPr>
            <a:lvl7pPr algn="ctr">
              <a:spcBef>
                <a:spcPts val="0"/>
              </a:spcBef>
              <a:buSzPct val="100000"/>
              <a:defRPr sz="4800"/>
            </a:lvl7pPr>
            <a:lvl8pPr algn="ctr">
              <a:spcBef>
                <a:spcPts val="0"/>
              </a:spcBef>
              <a:buSzPct val="100000"/>
              <a:defRPr sz="4800"/>
            </a:lvl8pPr>
            <a:lvl9pPr algn="ctr">
              <a:spcBef>
                <a:spcPts val="0"/>
              </a:spcBef>
              <a:buSzPct val="100000"/>
              <a:defRPr sz="4800"/>
            </a:lvl9pPr>
          </a:lstStyle>
          <a:p>
            <a:r>
              <a:rPr lang="en-US" sz="4400" dirty="0"/>
              <a:t>Context: The Juvenile Justice System</a:t>
            </a:r>
          </a:p>
        </p:txBody>
      </p:sp>
    </p:spTree>
    <p:extLst>
      <p:ext uri="{BB962C8B-B14F-4D97-AF65-F5344CB8AC3E}">
        <p14:creationId xmlns:p14="http://schemas.microsoft.com/office/powerpoint/2010/main" val="634992305"/>
      </p:ext>
    </p:extLst>
  </p:cSld>
  <p:clrMapOvr>
    <a:masterClrMapping/>
  </p:clrMapOvr>
  <p:transition spd="slow">
    <p:cut/>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2"/>
        <p:cNvGrpSpPr/>
        <p:nvPr/>
      </p:nvGrpSpPr>
      <p:grpSpPr>
        <a:xfrm>
          <a:off x="0" y="0"/>
          <a:ext cx="0" cy="0"/>
          <a:chOff x="0" y="0"/>
          <a:chExt cx="0" cy="0"/>
        </a:xfrm>
      </p:grpSpPr>
      <p:sp>
        <p:nvSpPr>
          <p:cNvPr id="2" name="Rectangle 1">
            <a:extLst>
              <a:ext uri="{FF2B5EF4-FFF2-40B4-BE49-F238E27FC236}">
                <a16:creationId xmlns:a16="http://schemas.microsoft.com/office/drawing/2014/main" id="{93E6BDEB-1E83-F947-86CF-01738DAEC987}"/>
              </a:ext>
            </a:extLst>
          </p:cNvPr>
          <p:cNvSpPr/>
          <p:nvPr/>
        </p:nvSpPr>
        <p:spPr>
          <a:xfrm>
            <a:off x="457200" y="1689080"/>
            <a:ext cx="8229600" cy="3416320"/>
          </a:xfrm>
          <a:prstGeom prst="rect">
            <a:avLst/>
          </a:prstGeom>
        </p:spPr>
        <p:txBody>
          <a:bodyPr wrap="square">
            <a:spAutoFit/>
          </a:bodyPr>
          <a:lstStyle/>
          <a:p>
            <a:pPr marL="342900" indent="-342900" fontAlgn="base">
              <a:buFont typeface="Arial" panose="020B0604020202020204" pitchFamily="34" charset="0"/>
              <a:buChar char="•"/>
            </a:pPr>
            <a:r>
              <a:rPr lang="en-US" sz="2400" b="1" dirty="0">
                <a:solidFill>
                  <a:schemeClr val="tx1"/>
                </a:solidFill>
                <a:latin typeface="Adobe Garamond Pro Bold" panose="02020502060506020403" pitchFamily="18" charset="77"/>
              </a:rPr>
              <a:t>Far too many U.S. youth are arrested and referred to court, and far too few of those youth are diverted from court following arrest or referral.</a:t>
            </a:r>
            <a:r>
              <a:rPr lang="en-US" sz="2400" dirty="0">
                <a:solidFill>
                  <a:schemeClr val="tx1"/>
                </a:solidFill>
                <a:latin typeface="Adobe Garamond Pro" panose="02020502060506020403" pitchFamily="18" charset="77"/>
              </a:rPr>
              <a:t> Also, there is</a:t>
            </a:r>
            <a:r>
              <a:rPr lang="en-US" sz="2400" dirty="0">
                <a:solidFill>
                  <a:srgbClr val="461B84"/>
                </a:solidFill>
                <a:latin typeface="Adobe Garamond Pro" panose="02020502060506020403" pitchFamily="18" charset="77"/>
                <a:hlinkClick r:id="rId3">
                  <a:extLst>
                    <a:ext uri="{A12FA001-AC4F-418D-AE19-62706E023703}">
                      <ahyp:hlinkClr xmlns:ahyp="http://schemas.microsoft.com/office/drawing/2018/hyperlinkcolor" val="tx"/>
                    </a:ext>
                  </a:extLst>
                </a:hlinkClick>
              </a:rPr>
              <a:t> </a:t>
            </a:r>
            <a:r>
              <a:rPr lang="en-US" sz="2400" u="sng" dirty="0">
                <a:solidFill>
                  <a:schemeClr val="tx1"/>
                </a:solidFill>
                <a:latin typeface="Adobe Garamond Pro" panose="02020502060506020403" pitchFamily="18" charset="77"/>
                <a:hlinkClick r:id="rId3">
                  <a:extLst>
                    <a:ext uri="{A12FA001-AC4F-418D-AE19-62706E023703}">
                      <ahyp:hlinkClr xmlns:ahyp="http://schemas.microsoft.com/office/drawing/2018/hyperlinkcolor" val="tx"/>
                    </a:ext>
                  </a:extLst>
                </a:hlinkClick>
              </a:rPr>
              <a:t>far too little</a:t>
            </a:r>
            <a:r>
              <a:rPr lang="en-US" sz="2400" dirty="0">
                <a:solidFill>
                  <a:schemeClr val="tx1"/>
                </a:solidFill>
                <a:latin typeface="Adobe Garamond Pro" panose="02020502060506020403" pitchFamily="18" charset="77"/>
              </a:rPr>
              <a:t> investment in effective community-driven diversion interventions to assist youth who are suffering with trauma, family crises and serious behavioral health challenges and to prevent their slide into serious delinquency.</a:t>
            </a:r>
          </a:p>
          <a:p>
            <a:endParaRPr lang="en-US" sz="2400" i="1" u="sng" dirty="0">
              <a:solidFill>
                <a:srgbClr val="1155CC"/>
              </a:solidFill>
              <a:latin typeface="Adobe Garamond Pro" panose="02020502060506020403" pitchFamily="18" charset="77"/>
              <a:hlinkClick r:id="rId4"/>
            </a:endParaRPr>
          </a:p>
          <a:p>
            <a:r>
              <a:rPr lang="en-US" sz="2400" i="1" u="sng" dirty="0">
                <a:solidFill>
                  <a:srgbClr val="1155CC"/>
                </a:solidFill>
                <a:latin typeface="Adobe Garamond Pro" panose="02020502060506020403" pitchFamily="18" charset="77"/>
                <a:hlinkClick r:id="rId4"/>
              </a:rPr>
              <a:t>Annie E. Casey Foundation</a:t>
            </a:r>
            <a:endParaRPr lang="en-US" sz="2400" dirty="0">
              <a:effectLst/>
              <a:latin typeface="Adobe Garamond Pro" panose="02020502060506020403" pitchFamily="18" charset="77"/>
            </a:endParaRPr>
          </a:p>
        </p:txBody>
      </p:sp>
      <p:sp>
        <p:nvSpPr>
          <p:cNvPr id="3" name="Title 1">
            <a:extLst>
              <a:ext uri="{FF2B5EF4-FFF2-40B4-BE49-F238E27FC236}">
                <a16:creationId xmlns:a16="http://schemas.microsoft.com/office/drawing/2014/main" id="{E3373023-F957-F144-918F-6BF203E3FC01}"/>
              </a:ext>
            </a:extLst>
          </p:cNvPr>
          <p:cNvSpPr txBox="1">
            <a:spLocks/>
          </p:cNvSpPr>
          <p:nvPr/>
        </p:nvSpPr>
        <p:spPr>
          <a:xfrm>
            <a:off x="75531" y="136742"/>
            <a:ext cx="9051925" cy="701458"/>
          </a:xfrm>
          <a:prstGeom prst="rect">
            <a:avLst/>
          </a:prstGeom>
        </p:spPr>
        <p:txBody>
          <a:bodyPr lIns="91425" tIns="91425" rIns="91425" bIns="91425" anchor="b" anchorCtr="0"/>
          <a:lstStyle>
            <a:defPPr marR="0" algn="l" rtl="0">
              <a:lnSpc>
                <a:spcPct val="100000"/>
              </a:lnSpc>
              <a:spcBef>
                <a:spcPts val="0"/>
              </a:spcBef>
              <a:spcAft>
                <a:spcPts val="0"/>
              </a:spcAft>
            </a:defPPr>
            <a:lvl1pPr marR="0" algn="ctr" rtl="0">
              <a:lnSpc>
                <a:spcPct val="100000"/>
              </a:lnSpc>
              <a:spcBef>
                <a:spcPts val="0"/>
              </a:spcBef>
              <a:spcAft>
                <a:spcPts val="0"/>
              </a:spcAft>
              <a:buSzPct val="100000"/>
              <a:buNone/>
              <a:defRPr sz="4800" b="1" i="0" u="none" strike="noStrike" cap="none" baseline="0">
                <a:solidFill>
                  <a:srgbClr val="FFFFFF"/>
                </a:solidFill>
                <a:latin typeface="Calibri"/>
                <a:ea typeface="Arial"/>
                <a:cs typeface="Calibri"/>
                <a:sym typeface="Arial"/>
                <a:rtl val="0"/>
              </a:defRPr>
            </a:lvl1pPr>
            <a:lvl2pPr marR="0" algn="ctr" rtl="0">
              <a:lnSpc>
                <a:spcPct val="100000"/>
              </a:lnSpc>
              <a:spcBef>
                <a:spcPts val="0"/>
              </a:spcBef>
              <a:spcAft>
                <a:spcPts val="0"/>
              </a:spcAft>
              <a:buSzPct val="100000"/>
              <a:buNone/>
              <a:defRPr sz="4800" b="0" i="0" u="none" strike="noStrike" cap="none" baseline="0">
                <a:solidFill>
                  <a:srgbClr val="000000"/>
                </a:solidFill>
                <a:latin typeface="Arial"/>
                <a:ea typeface="Arial"/>
                <a:cs typeface="Arial"/>
                <a:sym typeface="Arial"/>
                <a:rtl val="0"/>
              </a:defRPr>
            </a:lvl2pPr>
            <a:lvl3pPr algn="ctr">
              <a:spcBef>
                <a:spcPts val="0"/>
              </a:spcBef>
              <a:buSzPct val="100000"/>
              <a:defRPr sz="4800"/>
            </a:lvl3pPr>
            <a:lvl4pPr algn="ctr">
              <a:spcBef>
                <a:spcPts val="0"/>
              </a:spcBef>
              <a:buSzPct val="100000"/>
              <a:defRPr sz="4800"/>
            </a:lvl4pPr>
            <a:lvl5pPr algn="ctr">
              <a:spcBef>
                <a:spcPts val="0"/>
              </a:spcBef>
              <a:buSzPct val="100000"/>
              <a:defRPr sz="4800"/>
            </a:lvl5pPr>
            <a:lvl6pPr algn="ctr">
              <a:spcBef>
                <a:spcPts val="0"/>
              </a:spcBef>
              <a:buSzPct val="100000"/>
              <a:defRPr sz="4800"/>
            </a:lvl6pPr>
            <a:lvl7pPr algn="ctr">
              <a:spcBef>
                <a:spcPts val="0"/>
              </a:spcBef>
              <a:buSzPct val="100000"/>
              <a:defRPr sz="4800"/>
            </a:lvl7pPr>
            <a:lvl8pPr algn="ctr">
              <a:spcBef>
                <a:spcPts val="0"/>
              </a:spcBef>
              <a:buSzPct val="100000"/>
              <a:defRPr sz="4800"/>
            </a:lvl8pPr>
            <a:lvl9pPr algn="ctr">
              <a:spcBef>
                <a:spcPts val="0"/>
              </a:spcBef>
              <a:buSzPct val="100000"/>
              <a:defRPr sz="4800"/>
            </a:lvl9pPr>
          </a:lstStyle>
          <a:p>
            <a:r>
              <a:rPr lang="en-US" sz="4400" dirty="0"/>
              <a:t>Context: The Juvenile Justice System</a:t>
            </a:r>
          </a:p>
        </p:txBody>
      </p:sp>
    </p:spTree>
    <p:extLst>
      <p:ext uri="{BB962C8B-B14F-4D97-AF65-F5344CB8AC3E}">
        <p14:creationId xmlns:p14="http://schemas.microsoft.com/office/powerpoint/2010/main" val="611545976"/>
      </p:ext>
    </p:extLst>
  </p:cSld>
  <p:clrMapOvr>
    <a:masterClrMapping/>
  </p:clrMapOvr>
  <p:transition spd="slow">
    <p:cut/>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0380E1-5C41-8547-8D2E-77F0C6F752FE}"/>
              </a:ext>
            </a:extLst>
          </p:cNvPr>
          <p:cNvSpPr>
            <a:spLocks noGrp="1"/>
          </p:cNvSpPr>
          <p:nvPr>
            <p:ph type="ctrTitle"/>
          </p:nvPr>
        </p:nvSpPr>
        <p:spPr/>
        <p:txBody>
          <a:bodyPr/>
          <a:lstStyle/>
          <a:p>
            <a:r>
              <a:rPr lang="en-US" dirty="0"/>
              <a:t>C</a:t>
            </a:r>
          </a:p>
        </p:txBody>
      </p:sp>
      <p:sp>
        <p:nvSpPr>
          <p:cNvPr id="4" name="Title 1">
            <a:extLst>
              <a:ext uri="{FF2B5EF4-FFF2-40B4-BE49-F238E27FC236}">
                <a16:creationId xmlns:a16="http://schemas.microsoft.com/office/drawing/2014/main" id="{8AAD0EE5-DE37-CB42-B6D6-AA2712A75620}"/>
              </a:ext>
            </a:extLst>
          </p:cNvPr>
          <p:cNvSpPr txBox="1">
            <a:spLocks/>
          </p:cNvSpPr>
          <p:nvPr/>
        </p:nvSpPr>
        <p:spPr>
          <a:xfrm>
            <a:off x="75531" y="136742"/>
            <a:ext cx="9051925" cy="701458"/>
          </a:xfrm>
          <a:prstGeom prst="rect">
            <a:avLst/>
          </a:prstGeom>
        </p:spPr>
        <p:txBody>
          <a:bodyPr lIns="91425" tIns="91425" rIns="91425" bIns="91425" anchor="b" anchorCtr="0"/>
          <a:lstStyle>
            <a:defPPr marR="0" algn="l" rtl="0">
              <a:lnSpc>
                <a:spcPct val="100000"/>
              </a:lnSpc>
              <a:spcBef>
                <a:spcPts val="0"/>
              </a:spcBef>
              <a:spcAft>
                <a:spcPts val="0"/>
              </a:spcAft>
            </a:defPPr>
            <a:lvl1pPr marR="0" algn="ctr" rtl="0">
              <a:lnSpc>
                <a:spcPct val="100000"/>
              </a:lnSpc>
              <a:spcBef>
                <a:spcPts val="0"/>
              </a:spcBef>
              <a:spcAft>
                <a:spcPts val="0"/>
              </a:spcAft>
              <a:buSzPct val="100000"/>
              <a:buNone/>
              <a:defRPr sz="4800" b="1" i="0" u="none" strike="noStrike" cap="none" baseline="0">
                <a:solidFill>
                  <a:srgbClr val="FFFFFF"/>
                </a:solidFill>
                <a:latin typeface="Calibri"/>
                <a:ea typeface="Arial"/>
                <a:cs typeface="Calibri"/>
                <a:sym typeface="Arial"/>
                <a:rtl val="0"/>
              </a:defRPr>
            </a:lvl1pPr>
            <a:lvl2pPr marR="0" algn="ctr" rtl="0">
              <a:lnSpc>
                <a:spcPct val="100000"/>
              </a:lnSpc>
              <a:spcBef>
                <a:spcPts val="0"/>
              </a:spcBef>
              <a:spcAft>
                <a:spcPts val="0"/>
              </a:spcAft>
              <a:buSzPct val="100000"/>
              <a:buNone/>
              <a:defRPr sz="4800" b="0" i="0" u="none" strike="noStrike" cap="none" baseline="0">
                <a:solidFill>
                  <a:srgbClr val="000000"/>
                </a:solidFill>
                <a:latin typeface="Arial"/>
                <a:ea typeface="Arial"/>
                <a:cs typeface="Arial"/>
                <a:sym typeface="Arial"/>
                <a:rtl val="0"/>
              </a:defRPr>
            </a:lvl2pPr>
            <a:lvl3pPr algn="ctr">
              <a:spcBef>
                <a:spcPts val="0"/>
              </a:spcBef>
              <a:buSzPct val="100000"/>
              <a:defRPr sz="4800"/>
            </a:lvl3pPr>
            <a:lvl4pPr algn="ctr">
              <a:spcBef>
                <a:spcPts val="0"/>
              </a:spcBef>
              <a:buSzPct val="100000"/>
              <a:defRPr sz="4800"/>
            </a:lvl4pPr>
            <a:lvl5pPr algn="ctr">
              <a:spcBef>
                <a:spcPts val="0"/>
              </a:spcBef>
              <a:buSzPct val="100000"/>
              <a:defRPr sz="4800"/>
            </a:lvl5pPr>
            <a:lvl6pPr algn="ctr">
              <a:spcBef>
                <a:spcPts val="0"/>
              </a:spcBef>
              <a:buSzPct val="100000"/>
              <a:defRPr sz="4800"/>
            </a:lvl6pPr>
            <a:lvl7pPr algn="ctr">
              <a:spcBef>
                <a:spcPts val="0"/>
              </a:spcBef>
              <a:buSzPct val="100000"/>
              <a:defRPr sz="4800"/>
            </a:lvl7pPr>
            <a:lvl8pPr algn="ctr">
              <a:spcBef>
                <a:spcPts val="0"/>
              </a:spcBef>
              <a:buSzPct val="100000"/>
              <a:defRPr sz="4800"/>
            </a:lvl8pPr>
            <a:lvl9pPr algn="ctr">
              <a:spcBef>
                <a:spcPts val="0"/>
              </a:spcBef>
              <a:buSzPct val="100000"/>
              <a:defRPr sz="4800"/>
            </a:lvl9pPr>
          </a:lstStyle>
          <a:p>
            <a:r>
              <a:rPr lang="en-US" sz="4200" dirty="0"/>
              <a:t>Promising Strategies: CCSESA Resources</a:t>
            </a:r>
          </a:p>
        </p:txBody>
      </p:sp>
      <p:pic>
        <p:nvPicPr>
          <p:cNvPr id="8" name="Picture 7">
            <a:extLst>
              <a:ext uri="{FF2B5EF4-FFF2-40B4-BE49-F238E27FC236}">
                <a16:creationId xmlns:a16="http://schemas.microsoft.com/office/drawing/2014/main" id="{5D4B2923-5285-384A-9DE2-3C8E925379D7}"/>
              </a:ext>
            </a:extLst>
          </p:cNvPr>
          <p:cNvPicPr>
            <a:picLocks noChangeAspect="1"/>
          </p:cNvPicPr>
          <p:nvPr/>
        </p:nvPicPr>
        <p:blipFill>
          <a:blip r:embed="rId2"/>
          <a:stretch>
            <a:fillRect/>
          </a:stretch>
        </p:blipFill>
        <p:spPr>
          <a:xfrm>
            <a:off x="3657600" y="1676400"/>
            <a:ext cx="5283200" cy="2373313"/>
          </a:xfrm>
          <a:prstGeom prst="rect">
            <a:avLst/>
          </a:prstGeom>
        </p:spPr>
      </p:pic>
      <p:sp>
        <p:nvSpPr>
          <p:cNvPr id="9" name="TextBox 8">
            <a:extLst>
              <a:ext uri="{FF2B5EF4-FFF2-40B4-BE49-F238E27FC236}">
                <a16:creationId xmlns:a16="http://schemas.microsoft.com/office/drawing/2014/main" id="{27F40CA7-16E2-3F49-BD9D-A952212B6795}"/>
              </a:ext>
            </a:extLst>
          </p:cNvPr>
          <p:cNvSpPr txBox="1"/>
          <p:nvPr/>
        </p:nvSpPr>
        <p:spPr>
          <a:xfrm>
            <a:off x="4667756" y="4084326"/>
            <a:ext cx="3581400" cy="400110"/>
          </a:xfrm>
          <a:prstGeom prst="rect">
            <a:avLst/>
          </a:prstGeom>
          <a:noFill/>
        </p:spPr>
        <p:txBody>
          <a:bodyPr wrap="square" rtlCol="0">
            <a:spAutoFit/>
          </a:bodyPr>
          <a:lstStyle/>
          <a:p>
            <a:r>
              <a:rPr lang="en-US" sz="2000" dirty="0">
                <a:latin typeface="Adobe Garamond Pro" panose="02020502060506020403" pitchFamily="18" charset="77"/>
                <a:hlinkClick r:id="rId3"/>
              </a:rPr>
              <a:t>Creativity at the Core Modules</a:t>
            </a:r>
            <a:endParaRPr lang="en-US" sz="2000" dirty="0">
              <a:latin typeface="Adobe Garamond Pro" panose="02020502060506020403" pitchFamily="18" charset="77"/>
            </a:endParaRPr>
          </a:p>
        </p:txBody>
      </p:sp>
      <p:pic>
        <p:nvPicPr>
          <p:cNvPr id="11" name="Picture 10">
            <a:extLst>
              <a:ext uri="{FF2B5EF4-FFF2-40B4-BE49-F238E27FC236}">
                <a16:creationId xmlns:a16="http://schemas.microsoft.com/office/drawing/2014/main" id="{1C942A16-731A-2846-8CFE-74C02F2EA297}"/>
              </a:ext>
            </a:extLst>
          </p:cNvPr>
          <p:cNvPicPr>
            <a:picLocks noChangeAspect="1"/>
          </p:cNvPicPr>
          <p:nvPr/>
        </p:nvPicPr>
        <p:blipFill>
          <a:blip r:embed="rId4"/>
          <a:stretch>
            <a:fillRect/>
          </a:stretch>
        </p:blipFill>
        <p:spPr>
          <a:xfrm>
            <a:off x="333444" y="1257300"/>
            <a:ext cx="3247955" cy="4109913"/>
          </a:xfrm>
          <a:prstGeom prst="rect">
            <a:avLst/>
          </a:prstGeom>
        </p:spPr>
      </p:pic>
      <p:sp>
        <p:nvSpPr>
          <p:cNvPr id="12" name="TextBox 11">
            <a:extLst>
              <a:ext uri="{FF2B5EF4-FFF2-40B4-BE49-F238E27FC236}">
                <a16:creationId xmlns:a16="http://schemas.microsoft.com/office/drawing/2014/main" id="{A1741FC7-1FC6-7644-8BC8-972FA428C197}"/>
              </a:ext>
            </a:extLst>
          </p:cNvPr>
          <p:cNvSpPr txBox="1"/>
          <p:nvPr/>
        </p:nvSpPr>
        <p:spPr>
          <a:xfrm>
            <a:off x="409643" y="5619586"/>
            <a:ext cx="3095555" cy="1015663"/>
          </a:xfrm>
          <a:prstGeom prst="rect">
            <a:avLst/>
          </a:prstGeom>
          <a:noFill/>
        </p:spPr>
        <p:txBody>
          <a:bodyPr wrap="square" rtlCol="0">
            <a:spAutoFit/>
          </a:bodyPr>
          <a:lstStyle/>
          <a:p>
            <a:r>
              <a:rPr lang="en-US" sz="2000" dirty="0">
                <a:latin typeface="Adobe Garamond Pro" panose="02020502060506020403" pitchFamily="18" charset="77"/>
                <a:hlinkClick r:id="rId5"/>
              </a:rPr>
              <a:t>Culturally &amp; Linguistically Responsive Arts Teaching and Learning in Action</a:t>
            </a:r>
            <a:endParaRPr lang="en-US" sz="2000" dirty="0">
              <a:latin typeface="Adobe Garamond Pro" panose="02020502060506020403" pitchFamily="18" charset="77"/>
            </a:endParaRPr>
          </a:p>
        </p:txBody>
      </p:sp>
    </p:spTree>
    <p:extLst>
      <p:ext uri="{BB962C8B-B14F-4D97-AF65-F5344CB8AC3E}">
        <p14:creationId xmlns:p14="http://schemas.microsoft.com/office/powerpoint/2010/main" val="33575188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AAD0EE5-DE37-CB42-B6D6-AA2712A75620}"/>
              </a:ext>
            </a:extLst>
          </p:cNvPr>
          <p:cNvSpPr txBox="1">
            <a:spLocks/>
          </p:cNvSpPr>
          <p:nvPr/>
        </p:nvSpPr>
        <p:spPr>
          <a:xfrm>
            <a:off x="75531" y="136742"/>
            <a:ext cx="9051925" cy="701458"/>
          </a:xfrm>
          <a:prstGeom prst="rect">
            <a:avLst/>
          </a:prstGeom>
        </p:spPr>
        <p:txBody>
          <a:bodyPr lIns="91425" tIns="91425" rIns="91425" bIns="91425" anchor="b" anchorCtr="0"/>
          <a:lstStyle>
            <a:defPPr marR="0" algn="l" rtl="0">
              <a:lnSpc>
                <a:spcPct val="100000"/>
              </a:lnSpc>
              <a:spcBef>
                <a:spcPts val="0"/>
              </a:spcBef>
              <a:spcAft>
                <a:spcPts val="0"/>
              </a:spcAft>
            </a:defPPr>
            <a:lvl1pPr marR="0" algn="ctr" rtl="0">
              <a:lnSpc>
                <a:spcPct val="100000"/>
              </a:lnSpc>
              <a:spcBef>
                <a:spcPts val="0"/>
              </a:spcBef>
              <a:spcAft>
                <a:spcPts val="0"/>
              </a:spcAft>
              <a:buSzPct val="100000"/>
              <a:buNone/>
              <a:defRPr sz="4800" b="1" i="0" u="none" strike="noStrike" cap="none" baseline="0">
                <a:solidFill>
                  <a:srgbClr val="FFFFFF"/>
                </a:solidFill>
                <a:latin typeface="Calibri"/>
                <a:ea typeface="Arial"/>
                <a:cs typeface="Calibri"/>
                <a:sym typeface="Arial"/>
                <a:rtl val="0"/>
              </a:defRPr>
            </a:lvl1pPr>
            <a:lvl2pPr marR="0" algn="ctr" rtl="0">
              <a:lnSpc>
                <a:spcPct val="100000"/>
              </a:lnSpc>
              <a:spcBef>
                <a:spcPts val="0"/>
              </a:spcBef>
              <a:spcAft>
                <a:spcPts val="0"/>
              </a:spcAft>
              <a:buSzPct val="100000"/>
              <a:buNone/>
              <a:defRPr sz="4800" b="0" i="0" u="none" strike="noStrike" cap="none" baseline="0">
                <a:solidFill>
                  <a:srgbClr val="000000"/>
                </a:solidFill>
                <a:latin typeface="Arial"/>
                <a:ea typeface="Arial"/>
                <a:cs typeface="Arial"/>
                <a:sym typeface="Arial"/>
                <a:rtl val="0"/>
              </a:defRPr>
            </a:lvl2pPr>
            <a:lvl3pPr algn="ctr">
              <a:spcBef>
                <a:spcPts val="0"/>
              </a:spcBef>
              <a:buSzPct val="100000"/>
              <a:defRPr sz="4800"/>
            </a:lvl3pPr>
            <a:lvl4pPr algn="ctr">
              <a:spcBef>
                <a:spcPts val="0"/>
              </a:spcBef>
              <a:buSzPct val="100000"/>
              <a:defRPr sz="4800"/>
            </a:lvl4pPr>
            <a:lvl5pPr algn="ctr">
              <a:spcBef>
                <a:spcPts val="0"/>
              </a:spcBef>
              <a:buSzPct val="100000"/>
              <a:defRPr sz="4800"/>
            </a:lvl5pPr>
            <a:lvl6pPr algn="ctr">
              <a:spcBef>
                <a:spcPts val="0"/>
              </a:spcBef>
              <a:buSzPct val="100000"/>
              <a:defRPr sz="4800"/>
            </a:lvl6pPr>
            <a:lvl7pPr algn="ctr">
              <a:spcBef>
                <a:spcPts val="0"/>
              </a:spcBef>
              <a:buSzPct val="100000"/>
              <a:defRPr sz="4800"/>
            </a:lvl7pPr>
            <a:lvl8pPr algn="ctr">
              <a:spcBef>
                <a:spcPts val="0"/>
              </a:spcBef>
              <a:buSzPct val="100000"/>
              <a:defRPr sz="4800"/>
            </a:lvl8pPr>
            <a:lvl9pPr algn="ctr">
              <a:spcBef>
                <a:spcPts val="0"/>
              </a:spcBef>
              <a:buSzPct val="100000"/>
              <a:defRPr sz="4800"/>
            </a:lvl9pPr>
          </a:lstStyle>
          <a:p>
            <a:r>
              <a:rPr lang="en-US" sz="3600" dirty="0"/>
              <a:t>Promising Strategies: Social Justice Standards</a:t>
            </a:r>
          </a:p>
        </p:txBody>
      </p:sp>
      <p:pic>
        <p:nvPicPr>
          <p:cNvPr id="9" name="Picture 8">
            <a:extLst>
              <a:ext uri="{FF2B5EF4-FFF2-40B4-BE49-F238E27FC236}">
                <a16:creationId xmlns:a16="http://schemas.microsoft.com/office/drawing/2014/main" id="{0B806387-93FF-7E40-AC02-EBB663CFC527}"/>
              </a:ext>
            </a:extLst>
          </p:cNvPr>
          <p:cNvPicPr>
            <a:picLocks noChangeAspect="1"/>
          </p:cNvPicPr>
          <p:nvPr/>
        </p:nvPicPr>
        <p:blipFill>
          <a:blip r:embed="rId2"/>
          <a:stretch>
            <a:fillRect/>
          </a:stretch>
        </p:blipFill>
        <p:spPr>
          <a:xfrm>
            <a:off x="533401" y="1142999"/>
            <a:ext cx="8534400" cy="4557481"/>
          </a:xfrm>
          <a:prstGeom prst="rect">
            <a:avLst/>
          </a:prstGeom>
        </p:spPr>
      </p:pic>
      <p:sp>
        <p:nvSpPr>
          <p:cNvPr id="10" name="TextBox 9">
            <a:extLst>
              <a:ext uri="{FF2B5EF4-FFF2-40B4-BE49-F238E27FC236}">
                <a16:creationId xmlns:a16="http://schemas.microsoft.com/office/drawing/2014/main" id="{2B85DD05-9E43-654C-9EE8-AF99737B73E8}"/>
              </a:ext>
            </a:extLst>
          </p:cNvPr>
          <p:cNvSpPr txBox="1"/>
          <p:nvPr/>
        </p:nvSpPr>
        <p:spPr>
          <a:xfrm>
            <a:off x="2514600" y="5700480"/>
            <a:ext cx="2525050" cy="400110"/>
          </a:xfrm>
          <a:prstGeom prst="rect">
            <a:avLst/>
          </a:prstGeom>
          <a:noFill/>
        </p:spPr>
        <p:txBody>
          <a:bodyPr wrap="none" rtlCol="0">
            <a:spAutoFit/>
          </a:bodyPr>
          <a:lstStyle/>
          <a:p>
            <a:r>
              <a:rPr lang="en-US" sz="2000" dirty="0">
                <a:latin typeface="Adobe Garamond Pro" panose="02020502060506020403" pitchFamily="18" charset="77"/>
                <a:hlinkClick r:id="rId3"/>
              </a:rPr>
              <a:t>Social Justice Standards</a:t>
            </a:r>
            <a:endParaRPr lang="en-US" sz="2000" dirty="0">
              <a:latin typeface="Adobe Garamond Pro" panose="02020502060506020403" pitchFamily="18" charset="77"/>
            </a:endParaRPr>
          </a:p>
        </p:txBody>
      </p:sp>
    </p:spTree>
    <p:extLst>
      <p:ext uri="{BB962C8B-B14F-4D97-AF65-F5344CB8AC3E}">
        <p14:creationId xmlns:p14="http://schemas.microsoft.com/office/powerpoint/2010/main" val="27915732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AAD0EE5-DE37-CB42-B6D6-AA2712A75620}"/>
              </a:ext>
            </a:extLst>
          </p:cNvPr>
          <p:cNvSpPr txBox="1">
            <a:spLocks/>
          </p:cNvSpPr>
          <p:nvPr/>
        </p:nvSpPr>
        <p:spPr>
          <a:xfrm>
            <a:off x="75531" y="365342"/>
            <a:ext cx="9051925" cy="701458"/>
          </a:xfrm>
          <a:prstGeom prst="rect">
            <a:avLst/>
          </a:prstGeom>
        </p:spPr>
        <p:txBody>
          <a:bodyPr lIns="91425" tIns="91425" rIns="91425" bIns="91425" anchor="b" anchorCtr="0"/>
          <a:lstStyle>
            <a:defPPr marR="0" algn="l" rtl="0">
              <a:lnSpc>
                <a:spcPct val="100000"/>
              </a:lnSpc>
              <a:spcBef>
                <a:spcPts val="0"/>
              </a:spcBef>
              <a:spcAft>
                <a:spcPts val="0"/>
              </a:spcAft>
            </a:defPPr>
            <a:lvl1pPr marR="0" algn="ctr" rtl="0">
              <a:lnSpc>
                <a:spcPct val="100000"/>
              </a:lnSpc>
              <a:spcBef>
                <a:spcPts val="0"/>
              </a:spcBef>
              <a:spcAft>
                <a:spcPts val="0"/>
              </a:spcAft>
              <a:buSzPct val="100000"/>
              <a:buNone/>
              <a:defRPr sz="4800" b="1" i="0" u="none" strike="noStrike" cap="none" baseline="0">
                <a:solidFill>
                  <a:srgbClr val="FFFFFF"/>
                </a:solidFill>
                <a:latin typeface="Calibri"/>
                <a:ea typeface="Arial"/>
                <a:cs typeface="Calibri"/>
                <a:sym typeface="Arial"/>
                <a:rtl val="0"/>
              </a:defRPr>
            </a:lvl1pPr>
            <a:lvl2pPr marR="0" algn="ctr" rtl="0">
              <a:lnSpc>
                <a:spcPct val="100000"/>
              </a:lnSpc>
              <a:spcBef>
                <a:spcPts val="0"/>
              </a:spcBef>
              <a:spcAft>
                <a:spcPts val="0"/>
              </a:spcAft>
              <a:buSzPct val="100000"/>
              <a:buNone/>
              <a:defRPr sz="4800" b="0" i="0" u="none" strike="noStrike" cap="none" baseline="0">
                <a:solidFill>
                  <a:srgbClr val="000000"/>
                </a:solidFill>
                <a:latin typeface="Arial"/>
                <a:ea typeface="Arial"/>
                <a:cs typeface="Arial"/>
                <a:sym typeface="Arial"/>
                <a:rtl val="0"/>
              </a:defRPr>
            </a:lvl2pPr>
            <a:lvl3pPr algn="ctr">
              <a:spcBef>
                <a:spcPts val="0"/>
              </a:spcBef>
              <a:buSzPct val="100000"/>
              <a:defRPr sz="4800"/>
            </a:lvl3pPr>
            <a:lvl4pPr algn="ctr">
              <a:spcBef>
                <a:spcPts val="0"/>
              </a:spcBef>
              <a:buSzPct val="100000"/>
              <a:defRPr sz="4800"/>
            </a:lvl4pPr>
            <a:lvl5pPr algn="ctr">
              <a:spcBef>
                <a:spcPts val="0"/>
              </a:spcBef>
              <a:buSzPct val="100000"/>
              <a:defRPr sz="4800"/>
            </a:lvl5pPr>
            <a:lvl6pPr algn="ctr">
              <a:spcBef>
                <a:spcPts val="0"/>
              </a:spcBef>
              <a:buSzPct val="100000"/>
              <a:defRPr sz="4800"/>
            </a:lvl6pPr>
            <a:lvl7pPr algn="ctr">
              <a:spcBef>
                <a:spcPts val="0"/>
              </a:spcBef>
              <a:buSzPct val="100000"/>
              <a:defRPr sz="4800"/>
            </a:lvl7pPr>
            <a:lvl8pPr algn="ctr">
              <a:spcBef>
                <a:spcPts val="0"/>
              </a:spcBef>
              <a:buSzPct val="100000"/>
              <a:defRPr sz="4800"/>
            </a:lvl8pPr>
            <a:lvl9pPr algn="ctr">
              <a:spcBef>
                <a:spcPts val="0"/>
              </a:spcBef>
              <a:buSzPct val="100000"/>
              <a:defRPr sz="4800"/>
            </a:lvl9pPr>
          </a:lstStyle>
          <a:p>
            <a:r>
              <a:rPr lang="en-US" sz="3200" dirty="0"/>
              <a:t>Promising Strategies: Critical Practices </a:t>
            </a:r>
          </a:p>
          <a:p>
            <a:r>
              <a:rPr lang="en-US" sz="3200" dirty="0"/>
              <a:t>for Anti-Bias Education</a:t>
            </a:r>
          </a:p>
        </p:txBody>
      </p:sp>
      <p:pic>
        <p:nvPicPr>
          <p:cNvPr id="5122" name="Picture 2">
            <a:extLst>
              <a:ext uri="{FF2B5EF4-FFF2-40B4-BE49-F238E27FC236}">
                <a16:creationId xmlns:a16="http://schemas.microsoft.com/office/drawing/2014/main" id="{522108E4-BDFC-3747-8F4E-E9B9742552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295400"/>
            <a:ext cx="3534833" cy="457200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6ABBEA7A-FBFE-EB4C-8587-DC21CBAF49E0}"/>
              </a:ext>
            </a:extLst>
          </p:cNvPr>
          <p:cNvSpPr txBox="1"/>
          <p:nvPr/>
        </p:nvSpPr>
        <p:spPr>
          <a:xfrm>
            <a:off x="228600" y="6019800"/>
            <a:ext cx="4283545" cy="400110"/>
          </a:xfrm>
          <a:prstGeom prst="rect">
            <a:avLst/>
          </a:prstGeom>
          <a:noFill/>
        </p:spPr>
        <p:txBody>
          <a:bodyPr wrap="none" rtlCol="0">
            <a:spAutoFit/>
          </a:bodyPr>
          <a:lstStyle/>
          <a:p>
            <a:r>
              <a:rPr lang="en-US" sz="2000" dirty="0">
                <a:latin typeface="Adobe Garamond Pro" panose="02020502060506020403" pitchFamily="18" charset="77"/>
                <a:hlinkClick r:id="rId3"/>
              </a:rPr>
              <a:t>Critical Practices for Anti-Bias Education</a:t>
            </a:r>
            <a:endParaRPr lang="en-US" sz="2000" dirty="0">
              <a:latin typeface="Adobe Garamond Pro" panose="02020502060506020403" pitchFamily="18" charset="77"/>
            </a:endParaRPr>
          </a:p>
        </p:txBody>
      </p:sp>
      <p:sp>
        <p:nvSpPr>
          <p:cNvPr id="7" name="Rectangle 6">
            <a:extLst>
              <a:ext uri="{FF2B5EF4-FFF2-40B4-BE49-F238E27FC236}">
                <a16:creationId xmlns:a16="http://schemas.microsoft.com/office/drawing/2014/main" id="{E024D251-9FE9-EA4E-A5B9-DAE915558916}"/>
              </a:ext>
            </a:extLst>
          </p:cNvPr>
          <p:cNvSpPr/>
          <p:nvPr/>
        </p:nvSpPr>
        <p:spPr>
          <a:xfrm>
            <a:off x="4555456" y="1418540"/>
            <a:ext cx="4131344" cy="4601260"/>
          </a:xfrm>
          <a:prstGeom prst="rect">
            <a:avLst/>
          </a:prstGeom>
        </p:spPr>
        <p:txBody>
          <a:bodyPr wrap="square">
            <a:spAutoFit/>
          </a:bodyPr>
          <a:lstStyle/>
          <a:p>
            <a:pPr>
              <a:spcBef>
                <a:spcPts val="600"/>
              </a:spcBef>
            </a:pPr>
            <a:r>
              <a:rPr lang="en-US" sz="2400" dirty="0">
                <a:latin typeface="Adobe Garamond Pro" panose="02020502060506020403" pitchFamily="18" charset="77"/>
              </a:rPr>
              <a:t>The critical practices guide offers strategies for </a:t>
            </a:r>
            <a:r>
              <a:rPr lang="en-US" sz="2400" b="1" dirty="0">
                <a:latin typeface="Adobe Garamond Pro Bold" panose="02020502060506020403" pitchFamily="18" charset="77"/>
              </a:rPr>
              <a:t>how</a:t>
            </a:r>
            <a:r>
              <a:rPr lang="en-US" sz="2400" dirty="0">
                <a:latin typeface="Adobe Garamond Pro" panose="02020502060506020403" pitchFamily="18" charset="77"/>
              </a:rPr>
              <a:t> we create a space where academic and social-emotional goals are accomplished side by side. </a:t>
            </a:r>
          </a:p>
          <a:p>
            <a:pPr>
              <a:spcBef>
                <a:spcPts val="600"/>
              </a:spcBef>
            </a:pPr>
            <a:br>
              <a:rPr lang="en-US" sz="2400" dirty="0">
                <a:latin typeface="Adobe Garamond Pro" panose="02020502060506020403" pitchFamily="18" charset="77"/>
              </a:rPr>
            </a:br>
            <a:r>
              <a:rPr lang="en-US" sz="2400" dirty="0">
                <a:latin typeface="Adobe Garamond Pro" panose="02020502060506020403" pitchFamily="18" charset="77"/>
              </a:rPr>
              <a:t>Critical Practices for Anti-bias Education is organized into four sections: </a:t>
            </a:r>
            <a:r>
              <a:rPr lang="en-US" sz="2400" b="1" dirty="0">
                <a:latin typeface="Adobe Garamond Pro Bold" panose="02020502060506020403" pitchFamily="18" charset="77"/>
              </a:rPr>
              <a:t>Instruction</a:t>
            </a:r>
            <a:r>
              <a:rPr lang="en-US" sz="2400" dirty="0">
                <a:latin typeface="Adobe Garamond Pro" panose="02020502060506020403" pitchFamily="18" charset="77"/>
              </a:rPr>
              <a:t>; </a:t>
            </a:r>
            <a:r>
              <a:rPr lang="en-US" sz="2400" b="1" dirty="0">
                <a:latin typeface="Adobe Garamond Pro Bold" panose="02020502060506020403" pitchFamily="18" charset="77"/>
              </a:rPr>
              <a:t>Classroom Culture;</a:t>
            </a:r>
            <a:r>
              <a:rPr lang="en-US" sz="2400" dirty="0">
                <a:latin typeface="Adobe Garamond Pro" panose="02020502060506020403" pitchFamily="18" charset="77"/>
              </a:rPr>
              <a:t> </a:t>
            </a:r>
            <a:r>
              <a:rPr lang="en-US" sz="2400" b="1" dirty="0">
                <a:latin typeface="Adobe Garamond Pro Bold" panose="02020502060506020403" pitchFamily="18" charset="77"/>
              </a:rPr>
              <a:t>Family</a:t>
            </a:r>
            <a:r>
              <a:rPr lang="en-US" sz="2400" dirty="0">
                <a:latin typeface="Adobe Garamond Pro" panose="02020502060506020403" pitchFamily="18" charset="77"/>
              </a:rPr>
              <a:t> and </a:t>
            </a:r>
            <a:r>
              <a:rPr lang="en-US" sz="2400" b="1" dirty="0">
                <a:latin typeface="Adobe Garamond Pro Bold" panose="02020502060506020403" pitchFamily="18" charset="77"/>
              </a:rPr>
              <a:t>Community Engagement</a:t>
            </a:r>
            <a:r>
              <a:rPr lang="en-US" sz="2400" dirty="0">
                <a:latin typeface="Adobe Garamond Pro" panose="02020502060506020403" pitchFamily="18" charset="77"/>
              </a:rPr>
              <a:t>; and </a:t>
            </a:r>
            <a:r>
              <a:rPr lang="en-US" sz="2400" b="1" dirty="0">
                <a:latin typeface="Adobe Garamond Pro Bold" panose="02020502060506020403" pitchFamily="18" charset="77"/>
              </a:rPr>
              <a:t>Teacher Leadership</a:t>
            </a:r>
            <a:r>
              <a:rPr lang="en-US" sz="2400" dirty="0">
                <a:latin typeface="Adobe Garamond Pro" panose="02020502060506020403" pitchFamily="18" charset="77"/>
              </a:rPr>
              <a:t>. </a:t>
            </a:r>
          </a:p>
        </p:txBody>
      </p:sp>
    </p:spTree>
    <p:extLst>
      <p:ext uri="{BB962C8B-B14F-4D97-AF65-F5344CB8AC3E}">
        <p14:creationId xmlns:p14="http://schemas.microsoft.com/office/powerpoint/2010/main" val="24306623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2"/>
        <p:cNvGrpSpPr/>
        <p:nvPr/>
      </p:nvGrpSpPr>
      <p:grpSpPr>
        <a:xfrm>
          <a:off x="0" y="0"/>
          <a:ext cx="0" cy="0"/>
          <a:chOff x="0" y="0"/>
          <a:chExt cx="0" cy="0"/>
        </a:xfrm>
      </p:grpSpPr>
      <p:sp>
        <p:nvSpPr>
          <p:cNvPr id="3" name="Title 1">
            <a:extLst>
              <a:ext uri="{FF2B5EF4-FFF2-40B4-BE49-F238E27FC236}">
                <a16:creationId xmlns:a16="http://schemas.microsoft.com/office/drawing/2014/main" id="{D07E5370-A416-6942-AB1A-B4052C6D5877}"/>
              </a:ext>
            </a:extLst>
          </p:cNvPr>
          <p:cNvSpPr txBox="1">
            <a:spLocks/>
          </p:cNvSpPr>
          <p:nvPr/>
        </p:nvSpPr>
        <p:spPr>
          <a:xfrm>
            <a:off x="75531" y="136742"/>
            <a:ext cx="9051925" cy="701458"/>
          </a:xfrm>
          <a:prstGeom prst="rect">
            <a:avLst/>
          </a:prstGeom>
        </p:spPr>
        <p:txBody>
          <a:bodyPr lIns="91425" tIns="91425" rIns="91425" bIns="91425" anchor="b" anchorCtr="0"/>
          <a:lstStyle>
            <a:defPPr marR="0" algn="l" rtl="0">
              <a:lnSpc>
                <a:spcPct val="100000"/>
              </a:lnSpc>
              <a:spcBef>
                <a:spcPts val="0"/>
              </a:spcBef>
              <a:spcAft>
                <a:spcPts val="0"/>
              </a:spcAft>
            </a:defPPr>
            <a:lvl1pPr marR="0" algn="ctr" rtl="0">
              <a:lnSpc>
                <a:spcPct val="100000"/>
              </a:lnSpc>
              <a:spcBef>
                <a:spcPts val="0"/>
              </a:spcBef>
              <a:spcAft>
                <a:spcPts val="0"/>
              </a:spcAft>
              <a:buSzPct val="100000"/>
              <a:buNone/>
              <a:defRPr sz="4800" b="1" i="0" u="none" strike="noStrike" cap="none" baseline="0">
                <a:solidFill>
                  <a:srgbClr val="FFFFFF"/>
                </a:solidFill>
                <a:latin typeface="Calibri"/>
                <a:ea typeface="Arial"/>
                <a:cs typeface="Calibri"/>
                <a:sym typeface="Arial"/>
                <a:rtl val="0"/>
              </a:defRPr>
            </a:lvl1pPr>
            <a:lvl2pPr marR="0" algn="ctr" rtl="0">
              <a:lnSpc>
                <a:spcPct val="100000"/>
              </a:lnSpc>
              <a:spcBef>
                <a:spcPts val="0"/>
              </a:spcBef>
              <a:spcAft>
                <a:spcPts val="0"/>
              </a:spcAft>
              <a:buSzPct val="100000"/>
              <a:buNone/>
              <a:defRPr sz="4800" b="0" i="0" u="none" strike="noStrike" cap="none" baseline="0">
                <a:solidFill>
                  <a:srgbClr val="000000"/>
                </a:solidFill>
                <a:latin typeface="Arial"/>
                <a:ea typeface="Arial"/>
                <a:cs typeface="Arial"/>
                <a:sym typeface="Arial"/>
                <a:rtl val="0"/>
              </a:defRPr>
            </a:lvl2pPr>
            <a:lvl3pPr algn="ctr">
              <a:spcBef>
                <a:spcPts val="0"/>
              </a:spcBef>
              <a:buSzPct val="100000"/>
              <a:defRPr sz="4800"/>
            </a:lvl3pPr>
            <a:lvl4pPr algn="ctr">
              <a:spcBef>
                <a:spcPts val="0"/>
              </a:spcBef>
              <a:buSzPct val="100000"/>
              <a:defRPr sz="4800"/>
            </a:lvl4pPr>
            <a:lvl5pPr algn="ctr">
              <a:spcBef>
                <a:spcPts val="0"/>
              </a:spcBef>
              <a:buSzPct val="100000"/>
              <a:defRPr sz="4800"/>
            </a:lvl5pPr>
            <a:lvl6pPr algn="ctr">
              <a:spcBef>
                <a:spcPts val="0"/>
              </a:spcBef>
              <a:buSzPct val="100000"/>
              <a:defRPr sz="4800"/>
            </a:lvl6pPr>
            <a:lvl7pPr algn="ctr">
              <a:spcBef>
                <a:spcPts val="0"/>
              </a:spcBef>
              <a:buSzPct val="100000"/>
              <a:defRPr sz="4800"/>
            </a:lvl7pPr>
            <a:lvl8pPr algn="ctr">
              <a:spcBef>
                <a:spcPts val="0"/>
              </a:spcBef>
              <a:buSzPct val="100000"/>
              <a:defRPr sz="4800"/>
            </a:lvl8pPr>
            <a:lvl9pPr algn="ctr">
              <a:spcBef>
                <a:spcPts val="0"/>
              </a:spcBef>
              <a:buSzPct val="100000"/>
              <a:defRPr sz="4800"/>
            </a:lvl9pPr>
          </a:lstStyle>
          <a:p>
            <a:r>
              <a:rPr lang="en-US" sz="4000" dirty="0"/>
              <a:t>Promising Strategies: Emergent Strategy</a:t>
            </a:r>
          </a:p>
        </p:txBody>
      </p:sp>
      <p:pic>
        <p:nvPicPr>
          <p:cNvPr id="4" name="Picture 3">
            <a:extLst>
              <a:ext uri="{FF2B5EF4-FFF2-40B4-BE49-F238E27FC236}">
                <a16:creationId xmlns:a16="http://schemas.microsoft.com/office/drawing/2014/main" id="{BE91EF54-B4F1-934E-AD3E-6510DEA38F81}"/>
              </a:ext>
            </a:extLst>
          </p:cNvPr>
          <p:cNvPicPr>
            <a:picLocks noChangeAspect="1"/>
          </p:cNvPicPr>
          <p:nvPr/>
        </p:nvPicPr>
        <p:blipFill>
          <a:blip r:embed="rId3"/>
          <a:stretch>
            <a:fillRect/>
          </a:stretch>
        </p:blipFill>
        <p:spPr>
          <a:xfrm>
            <a:off x="0" y="860148"/>
            <a:ext cx="9144000" cy="5137704"/>
          </a:xfrm>
          <a:prstGeom prst="rect">
            <a:avLst/>
          </a:prstGeom>
        </p:spPr>
      </p:pic>
    </p:spTree>
    <p:extLst>
      <p:ext uri="{BB962C8B-B14F-4D97-AF65-F5344CB8AC3E}">
        <p14:creationId xmlns:p14="http://schemas.microsoft.com/office/powerpoint/2010/main" val="2113073252"/>
      </p:ext>
    </p:extLst>
  </p:cSld>
  <p:clrMapOvr>
    <a:masterClrMapping/>
  </p:clrMapOvr>
  <p:transition spd="slow">
    <p:cut/>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22"/>
        <p:cNvGrpSpPr/>
        <p:nvPr/>
      </p:nvGrpSpPr>
      <p:grpSpPr>
        <a:xfrm>
          <a:off x="0" y="0"/>
          <a:ext cx="0" cy="0"/>
          <a:chOff x="0" y="0"/>
          <a:chExt cx="0" cy="0"/>
        </a:xfrm>
      </p:grpSpPr>
      <p:sp>
        <p:nvSpPr>
          <p:cNvPr id="3" name="Title 1">
            <a:extLst>
              <a:ext uri="{FF2B5EF4-FFF2-40B4-BE49-F238E27FC236}">
                <a16:creationId xmlns:a16="http://schemas.microsoft.com/office/drawing/2014/main" id="{D07E5370-A416-6942-AB1A-B4052C6D5877}"/>
              </a:ext>
            </a:extLst>
          </p:cNvPr>
          <p:cNvSpPr txBox="1">
            <a:spLocks/>
          </p:cNvSpPr>
          <p:nvPr/>
        </p:nvSpPr>
        <p:spPr>
          <a:xfrm>
            <a:off x="75531" y="136742"/>
            <a:ext cx="9051925" cy="701458"/>
          </a:xfrm>
          <a:prstGeom prst="rect">
            <a:avLst/>
          </a:prstGeom>
        </p:spPr>
        <p:txBody>
          <a:bodyPr lIns="91425" tIns="91425" rIns="91425" bIns="91425" anchor="b" anchorCtr="0"/>
          <a:lstStyle>
            <a:defPPr marR="0" algn="l" rtl="0">
              <a:lnSpc>
                <a:spcPct val="100000"/>
              </a:lnSpc>
              <a:spcBef>
                <a:spcPts val="0"/>
              </a:spcBef>
              <a:spcAft>
                <a:spcPts val="0"/>
              </a:spcAft>
            </a:defPPr>
            <a:lvl1pPr marR="0" algn="ctr" rtl="0">
              <a:lnSpc>
                <a:spcPct val="100000"/>
              </a:lnSpc>
              <a:spcBef>
                <a:spcPts val="0"/>
              </a:spcBef>
              <a:spcAft>
                <a:spcPts val="0"/>
              </a:spcAft>
              <a:buSzPct val="100000"/>
              <a:buNone/>
              <a:defRPr sz="4800" b="1" i="0" u="none" strike="noStrike" cap="none" baseline="0">
                <a:solidFill>
                  <a:srgbClr val="FFFFFF"/>
                </a:solidFill>
                <a:latin typeface="Calibri"/>
                <a:ea typeface="Arial"/>
                <a:cs typeface="Calibri"/>
                <a:sym typeface="Arial"/>
                <a:rtl val="0"/>
              </a:defRPr>
            </a:lvl1pPr>
            <a:lvl2pPr marR="0" algn="ctr" rtl="0">
              <a:lnSpc>
                <a:spcPct val="100000"/>
              </a:lnSpc>
              <a:spcBef>
                <a:spcPts val="0"/>
              </a:spcBef>
              <a:spcAft>
                <a:spcPts val="0"/>
              </a:spcAft>
              <a:buSzPct val="100000"/>
              <a:buNone/>
              <a:defRPr sz="4800" b="0" i="0" u="none" strike="noStrike" cap="none" baseline="0">
                <a:solidFill>
                  <a:srgbClr val="000000"/>
                </a:solidFill>
                <a:latin typeface="Arial"/>
                <a:ea typeface="Arial"/>
                <a:cs typeface="Arial"/>
                <a:sym typeface="Arial"/>
                <a:rtl val="0"/>
              </a:defRPr>
            </a:lvl2pPr>
            <a:lvl3pPr algn="ctr">
              <a:spcBef>
                <a:spcPts val="0"/>
              </a:spcBef>
              <a:buSzPct val="100000"/>
              <a:defRPr sz="4800"/>
            </a:lvl3pPr>
            <a:lvl4pPr algn="ctr">
              <a:spcBef>
                <a:spcPts val="0"/>
              </a:spcBef>
              <a:buSzPct val="100000"/>
              <a:defRPr sz="4800"/>
            </a:lvl4pPr>
            <a:lvl5pPr algn="ctr">
              <a:spcBef>
                <a:spcPts val="0"/>
              </a:spcBef>
              <a:buSzPct val="100000"/>
              <a:defRPr sz="4800"/>
            </a:lvl5pPr>
            <a:lvl6pPr algn="ctr">
              <a:spcBef>
                <a:spcPts val="0"/>
              </a:spcBef>
              <a:buSzPct val="100000"/>
              <a:defRPr sz="4800"/>
            </a:lvl6pPr>
            <a:lvl7pPr algn="ctr">
              <a:spcBef>
                <a:spcPts val="0"/>
              </a:spcBef>
              <a:buSzPct val="100000"/>
              <a:defRPr sz="4800"/>
            </a:lvl7pPr>
            <a:lvl8pPr algn="ctr">
              <a:spcBef>
                <a:spcPts val="0"/>
              </a:spcBef>
              <a:buSzPct val="100000"/>
              <a:defRPr sz="4800"/>
            </a:lvl8pPr>
            <a:lvl9pPr algn="ctr">
              <a:spcBef>
                <a:spcPts val="0"/>
              </a:spcBef>
              <a:buSzPct val="100000"/>
              <a:defRPr sz="4800"/>
            </a:lvl9pPr>
          </a:lstStyle>
          <a:p>
            <a:r>
              <a:rPr lang="en-US" sz="4000" dirty="0"/>
              <a:t>Promising Strategies: Emergent Strategy</a:t>
            </a:r>
          </a:p>
        </p:txBody>
      </p:sp>
      <p:pic>
        <p:nvPicPr>
          <p:cNvPr id="5" name="Picture 4">
            <a:extLst>
              <a:ext uri="{FF2B5EF4-FFF2-40B4-BE49-F238E27FC236}">
                <a16:creationId xmlns:a16="http://schemas.microsoft.com/office/drawing/2014/main" id="{A85A4B0D-2686-A842-9651-7D4229FC10B3}"/>
              </a:ext>
            </a:extLst>
          </p:cNvPr>
          <p:cNvPicPr>
            <a:picLocks noChangeAspect="1"/>
          </p:cNvPicPr>
          <p:nvPr/>
        </p:nvPicPr>
        <p:blipFill>
          <a:blip r:embed="rId3"/>
          <a:stretch>
            <a:fillRect/>
          </a:stretch>
        </p:blipFill>
        <p:spPr>
          <a:xfrm>
            <a:off x="0" y="831490"/>
            <a:ext cx="9144000" cy="5195019"/>
          </a:xfrm>
          <a:prstGeom prst="rect">
            <a:avLst/>
          </a:prstGeom>
        </p:spPr>
      </p:pic>
    </p:spTree>
    <p:extLst>
      <p:ext uri="{BB962C8B-B14F-4D97-AF65-F5344CB8AC3E}">
        <p14:creationId xmlns:p14="http://schemas.microsoft.com/office/powerpoint/2010/main" val="2515241590"/>
      </p:ext>
    </p:extLst>
  </p:cSld>
  <p:clrMapOvr>
    <a:masterClrMapping/>
  </p:clrMapOvr>
  <p:transition spd="slow">
    <p:cu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8F8C82-7AFA-6D45-A2E3-31643483924E}"/>
              </a:ext>
            </a:extLst>
          </p:cNvPr>
          <p:cNvSpPr>
            <a:spLocks noGrp="1"/>
          </p:cNvSpPr>
          <p:nvPr>
            <p:ph type="title"/>
          </p:nvPr>
        </p:nvSpPr>
        <p:spPr/>
        <p:txBody>
          <a:bodyPr/>
          <a:lstStyle/>
          <a:p>
            <a:r>
              <a:rPr lang="en-US" dirty="0"/>
              <a:t>Overview</a:t>
            </a:r>
          </a:p>
        </p:txBody>
      </p:sp>
      <p:sp>
        <p:nvSpPr>
          <p:cNvPr id="3" name="Text Placeholder 2">
            <a:extLst>
              <a:ext uri="{FF2B5EF4-FFF2-40B4-BE49-F238E27FC236}">
                <a16:creationId xmlns:a16="http://schemas.microsoft.com/office/drawing/2014/main" id="{D987EB3E-1B88-8849-AC69-E14AD5882978}"/>
              </a:ext>
            </a:extLst>
          </p:cNvPr>
          <p:cNvSpPr>
            <a:spLocks noGrp="1"/>
          </p:cNvSpPr>
          <p:nvPr>
            <p:ph type="body" sz="quarter" idx="12"/>
          </p:nvPr>
        </p:nvSpPr>
        <p:spPr>
          <a:xfrm>
            <a:off x="685800" y="1143000"/>
            <a:ext cx="7848599" cy="5257800"/>
          </a:xfrm>
        </p:spPr>
        <p:txBody>
          <a:bodyPr/>
          <a:lstStyle/>
          <a:p>
            <a:pPr>
              <a:lnSpc>
                <a:spcPct val="150000"/>
              </a:lnSpc>
            </a:pPr>
            <a:r>
              <a:rPr lang="en-US" sz="2400" dirty="0">
                <a:latin typeface="Adobe Garamond Pro" panose="02020502060506020403" pitchFamily="18" charset="77"/>
              </a:rPr>
              <a:t>This slide deck contains the following:</a:t>
            </a:r>
          </a:p>
          <a:p>
            <a:pPr marL="457200" indent="-457200">
              <a:lnSpc>
                <a:spcPct val="150000"/>
              </a:lnSpc>
              <a:buFont typeface="Arial" panose="020B0604020202020204" pitchFamily="34" charset="0"/>
              <a:buChar char="•"/>
            </a:pPr>
            <a:r>
              <a:rPr lang="en-US" sz="2400" dirty="0">
                <a:latin typeface="Adobe Garamond Pro" panose="02020502060506020403" pitchFamily="18" charset="77"/>
              </a:rPr>
              <a:t>Suggestions for BIPOC &amp; white educators in holding space for this work;</a:t>
            </a:r>
          </a:p>
          <a:p>
            <a:pPr marL="457200" indent="-457200">
              <a:lnSpc>
                <a:spcPct val="150000"/>
              </a:lnSpc>
              <a:buFont typeface="Arial" panose="020B0604020202020204" pitchFamily="34" charset="0"/>
              <a:buChar char="•"/>
            </a:pPr>
            <a:r>
              <a:rPr lang="en-US" sz="2400" dirty="0">
                <a:latin typeface="Adobe Garamond Pro" panose="02020502060506020403" pitchFamily="18" charset="77"/>
              </a:rPr>
              <a:t>Key frameworks and theories that support understanding youth justice;</a:t>
            </a:r>
          </a:p>
          <a:p>
            <a:pPr marL="457200" indent="-457200">
              <a:lnSpc>
                <a:spcPct val="150000"/>
              </a:lnSpc>
              <a:buFont typeface="Arial" panose="020B0604020202020204" pitchFamily="34" charset="0"/>
              <a:buChar char="•"/>
            </a:pPr>
            <a:r>
              <a:rPr lang="en-US" sz="2400" dirty="0">
                <a:latin typeface="Adobe Garamond Pro" panose="02020502060506020403" pitchFamily="18" charset="77"/>
              </a:rPr>
              <a:t>A brief context of the juvenile justice system with resources to explore on the issue;</a:t>
            </a:r>
          </a:p>
          <a:p>
            <a:pPr marL="457200" indent="-457200">
              <a:lnSpc>
                <a:spcPct val="150000"/>
              </a:lnSpc>
              <a:buFont typeface="Arial" panose="020B0604020202020204" pitchFamily="34" charset="0"/>
              <a:buChar char="•"/>
            </a:pPr>
            <a:r>
              <a:rPr lang="en-US" sz="2400" dirty="0">
                <a:latin typeface="Adobe Garamond Pro" panose="02020502060506020403" pitchFamily="18" charset="77"/>
              </a:rPr>
              <a:t>Promising strategies to support educators; and</a:t>
            </a:r>
          </a:p>
          <a:p>
            <a:pPr marL="457200" indent="-457200">
              <a:lnSpc>
                <a:spcPct val="150000"/>
              </a:lnSpc>
              <a:buFont typeface="Arial" panose="020B0604020202020204" pitchFamily="34" charset="0"/>
              <a:buChar char="•"/>
            </a:pPr>
            <a:r>
              <a:rPr lang="en-US" sz="2400" dirty="0">
                <a:latin typeface="Adobe Garamond Pro" panose="02020502060506020403" pitchFamily="18" charset="77"/>
              </a:rPr>
              <a:t>Culturally sustaining pedagogies.</a:t>
            </a:r>
          </a:p>
          <a:p>
            <a:pPr marL="457200" indent="-457200">
              <a:lnSpc>
                <a:spcPct val="150000"/>
              </a:lnSpc>
              <a:buFont typeface="Arial" panose="020B0604020202020204" pitchFamily="34" charset="0"/>
              <a:buChar char="•"/>
            </a:pPr>
            <a:endParaRPr lang="en-US" sz="2400" dirty="0">
              <a:latin typeface="Adobe Garamond Pro" panose="02020502060506020403" pitchFamily="18" charset="77"/>
            </a:endParaRPr>
          </a:p>
          <a:p>
            <a:pPr>
              <a:lnSpc>
                <a:spcPct val="150000"/>
              </a:lnSpc>
            </a:pPr>
            <a:endParaRPr lang="en-US" sz="2400" dirty="0">
              <a:latin typeface="Adobe Garamond Pro" panose="02020502060506020403" pitchFamily="18" charset="77"/>
            </a:endParaRPr>
          </a:p>
        </p:txBody>
      </p:sp>
    </p:spTree>
    <p:extLst>
      <p:ext uri="{BB962C8B-B14F-4D97-AF65-F5344CB8AC3E}">
        <p14:creationId xmlns:p14="http://schemas.microsoft.com/office/powerpoint/2010/main" val="420353754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22"/>
        <p:cNvGrpSpPr/>
        <p:nvPr/>
      </p:nvGrpSpPr>
      <p:grpSpPr>
        <a:xfrm>
          <a:off x="0" y="0"/>
          <a:ext cx="0" cy="0"/>
          <a:chOff x="0" y="0"/>
          <a:chExt cx="0" cy="0"/>
        </a:xfrm>
      </p:grpSpPr>
      <p:sp>
        <p:nvSpPr>
          <p:cNvPr id="3" name="Title 1">
            <a:extLst>
              <a:ext uri="{FF2B5EF4-FFF2-40B4-BE49-F238E27FC236}">
                <a16:creationId xmlns:a16="http://schemas.microsoft.com/office/drawing/2014/main" id="{D07E5370-A416-6942-AB1A-B4052C6D5877}"/>
              </a:ext>
            </a:extLst>
          </p:cNvPr>
          <p:cNvSpPr txBox="1">
            <a:spLocks/>
          </p:cNvSpPr>
          <p:nvPr/>
        </p:nvSpPr>
        <p:spPr>
          <a:xfrm>
            <a:off x="75531" y="136742"/>
            <a:ext cx="9051925" cy="701458"/>
          </a:xfrm>
          <a:prstGeom prst="rect">
            <a:avLst/>
          </a:prstGeom>
        </p:spPr>
        <p:txBody>
          <a:bodyPr lIns="91425" tIns="91425" rIns="91425" bIns="91425" anchor="b" anchorCtr="0"/>
          <a:lstStyle>
            <a:defPPr marR="0" algn="l" rtl="0">
              <a:lnSpc>
                <a:spcPct val="100000"/>
              </a:lnSpc>
              <a:spcBef>
                <a:spcPts val="0"/>
              </a:spcBef>
              <a:spcAft>
                <a:spcPts val="0"/>
              </a:spcAft>
            </a:defPPr>
            <a:lvl1pPr marR="0" algn="ctr" rtl="0">
              <a:lnSpc>
                <a:spcPct val="100000"/>
              </a:lnSpc>
              <a:spcBef>
                <a:spcPts val="0"/>
              </a:spcBef>
              <a:spcAft>
                <a:spcPts val="0"/>
              </a:spcAft>
              <a:buSzPct val="100000"/>
              <a:buNone/>
              <a:defRPr sz="4800" b="1" i="0" u="none" strike="noStrike" cap="none" baseline="0">
                <a:solidFill>
                  <a:srgbClr val="FFFFFF"/>
                </a:solidFill>
                <a:latin typeface="Calibri"/>
                <a:ea typeface="Arial"/>
                <a:cs typeface="Calibri"/>
                <a:sym typeface="Arial"/>
                <a:rtl val="0"/>
              </a:defRPr>
            </a:lvl1pPr>
            <a:lvl2pPr marR="0" algn="ctr" rtl="0">
              <a:lnSpc>
                <a:spcPct val="100000"/>
              </a:lnSpc>
              <a:spcBef>
                <a:spcPts val="0"/>
              </a:spcBef>
              <a:spcAft>
                <a:spcPts val="0"/>
              </a:spcAft>
              <a:buSzPct val="100000"/>
              <a:buNone/>
              <a:defRPr sz="4800" b="0" i="0" u="none" strike="noStrike" cap="none" baseline="0">
                <a:solidFill>
                  <a:srgbClr val="000000"/>
                </a:solidFill>
                <a:latin typeface="Arial"/>
                <a:ea typeface="Arial"/>
                <a:cs typeface="Arial"/>
                <a:sym typeface="Arial"/>
                <a:rtl val="0"/>
              </a:defRPr>
            </a:lvl2pPr>
            <a:lvl3pPr algn="ctr">
              <a:spcBef>
                <a:spcPts val="0"/>
              </a:spcBef>
              <a:buSzPct val="100000"/>
              <a:defRPr sz="4800"/>
            </a:lvl3pPr>
            <a:lvl4pPr algn="ctr">
              <a:spcBef>
                <a:spcPts val="0"/>
              </a:spcBef>
              <a:buSzPct val="100000"/>
              <a:defRPr sz="4800"/>
            </a:lvl4pPr>
            <a:lvl5pPr algn="ctr">
              <a:spcBef>
                <a:spcPts val="0"/>
              </a:spcBef>
              <a:buSzPct val="100000"/>
              <a:defRPr sz="4800"/>
            </a:lvl5pPr>
            <a:lvl6pPr algn="ctr">
              <a:spcBef>
                <a:spcPts val="0"/>
              </a:spcBef>
              <a:buSzPct val="100000"/>
              <a:defRPr sz="4800"/>
            </a:lvl6pPr>
            <a:lvl7pPr algn="ctr">
              <a:spcBef>
                <a:spcPts val="0"/>
              </a:spcBef>
              <a:buSzPct val="100000"/>
              <a:defRPr sz="4800"/>
            </a:lvl7pPr>
            <a:lvl8pPr algn="ctr">
              <a:spcBef>
                <a:spcPts val="0"/>
              </a:spcBef>
              <a:buSzPct val="100000"/>
              <a:defRPr sz="4800"/>
            </a:lvl8pPr>
            <a:lvl9pPr algn="ctr">
              <a:spcBef>
                <a:spcPts val="0"/>
              </a:spcBef>
              <a:buSzPct val="100000"/>
              <a:defRPr sz="4800"/>
            </a:lvl9pPr>
          </a:lstStyle>
          <a:p>
            <a:r>
              <a:rPr lang="en-US" sz="4000" dirty="0"/>
              <a:t>Promising Strategies: Emergent Strategy</a:t>
            </a:r>
          </a:p>
        </p:txBody>
      </p:sp>
      <p:pic>
        <p:nvPicPr>
          <p:cNvPr id="4" name="Picture 3">
            <a:extLst>
              <a:ext uri="{FF2B5EF4-FFF2-40B4-BE49-F238E27FC236}">
                <a16:creationId xmlns:a16="http://schemas.microsoft.com/office/drawing/2014/main" id="{6CA1613E-0BE0-0D41-8A67-C490529A7715}"/>
              </a:ext>
            </a:extLst>
          </p:cNvPr>
          <p:cNvPicPr>
            <a:picLocks noChangeAspect="1"/>
          </p:cNvPicPr>
          <p:nvPr/>
        </p:nvPicPr>
        <p:blipFill>
          <a:blip r:embed="rId3"/>
          <a:stretch>
            <a:fillRect/>
          </a:stretch>
        </p:blipFill>
        <p:spPr>
          <a:xfrm>
            <a:off x="0" y="900325"/>
            <a:ext cx="9144000" cy="5057350"/>
          </a:xfrm>
          <a:prstGeom prst="rect">
            <a:avLst/>
          </a:prstGeom>
        </p:spPr>
      </p:pic>
    </p:spTree>
    <p:extLst>
      <p:ext uri="{BB962C8B-B14F-4D97-AF65-F5344CB8AC3E}">
        <p14:creationId xmlns:p14="http://schemas.microsoft.com/office/powerpoint/2010/main" val="3788880971"/>
      </p:ext>
    </p:extLst>
  </p:cSld>
  <p:clrMapOvr>
    <a:masterClrMapping/>
  </p:clrMapOvr>
  <p:transition spd="slow">
    <p:cut/>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22"/>
        <p:cNvGrpSpPr/>
        <p:nvPr/>
      </p:nvGrpSpPr>
      <p:grpSpPr>
        <a:xfrm>
          <a:off x="0" y="0"/>
          <a:ext cx="0" cy="0"/>
          <a:chOff x="0" y="0"/>
          <a:chExt cx="0" cy="0"/>
        </a:xfrm>
      </p:grpSpPr>
      <p:sp>
        <p:nvSpPr>
          <p:cNvPr id="3" name="Title 1">
            <a:extLst>
              <a:ext uri="{FF2B5EF4-FFF2-40B4-BE49-F238E27FC236}">
                <a16:creationId xmlns:a16="http://schemas.microsoft.com/office/drawing/2014/main" id="{D07E5370-A416-6942-AB1A-B4052C6D5877}"/>
              </a:ext>
            </a:extLst>
          </p:cNvPr>
          <p:cNvSpPr txBox="1">
            <a:spLocks/>
          </p:cNvSpPr>
          <p:nvPr/>
        </p:nvSpPr>
        <p:spPr>
          <a:xfrm>
            <a:off x="75531" y="136742"/>
            <a:ext cx="9051925" cy="701458"/>
          </a:xfrm>
          <a:prstGeom prst="rect">
            <a:avLst/>
          </a:prstGeom>
        </p:spPr>
        <p:txBody>
          <a:bodyPr lIns="91425" tIns="91425" rIns="91425" bIns="91425" anchor="b" anchorCtr="0"/>
          <a:lstStyle>
            <a:defPPr marR="0" algn="l" rtl="0">
              <a:lnSpc>
                <a:spcPct val="100000"/>
              </a:lnSpc>
              <a:spcBef>
                <a:spcPts val="0"/>
              </a:spcBef>
              <a:spcAft>
                <a:spcPts val="0"/>
              </a:spcAft>
            </a:defPPr>
            <a:lvl1pPr marR="0" algn="ctr" rtl="0">
              <a:lnSpc>
                <a:spcPct val="100000"/>
              </a:lnSpc>
              <a:spcBef>
                <a:spcPts val="0"/>
              </a:spcBef>
              <a:spcAft>
                <a:spcPts val="0"/>
              </a:spcAft>
              <a:buSzPct val="100000"/>
              <a:buNone/>
              <a:defRPr sz="4800" b="1" i="0" u="none" strike="noStrike" cap="none" baseline="0">
                <a:solidFill>
                  <a:srgbClr val="FFFFFF"/>
                </a:solidFill>
                <a:latin typeface="Calibri"/>
                <a:ea typeface="Arial"/>
                <a:cs typeface="Calibri"/>
                <a:sym typeface="Arial"/>
                <a:rtl val="0"/>
              </a:defRPr>
            </a:lvl1pPr>
            <a:lvl2pPr marR="0" algn="ctr" rtl="0">
              <a:lnSpc>
                <a:spcPct val="100000"/>
              </a:lnSpc>
              <a:spcBef>
                <a:spcPts val="0"/>
              </a:spcBef>
              <a:spcAft>
                <a:spcPts val="0"/>
              </a:spcAft>
              <a:buSzPct val="100000"/>
              <a:buNone/>
              <a:defRPr sz="4800" b="0" i="0" u="none" strike="noStrike" cap="none" baseline="0">
                <a:solidFill>
                  <a:srgbClr val="000000"/>
                </a:solidFill>
                <a:latin typeface="Arial"/>
                <a:ea typeface="Arial"/>
                <a:cs typeface="Arial"/>
                <a:sym typeface="Arial"/>
                <a:rtl val="0"/>
              </a:defRPr>
            </a:lvl2pPr>
            <a:lvl3pPr algn="ctr">
              <a:spcBef>
                <a:spcPts val="0"/>
              </a:spcBef>
              <a:buSzPct val="100000"/>
              <a:defRPr sz="4800"/>
            </a:lvl3pPr>
            <a:lvl4pPr algn="ctr">
              <a:spcBef>
                <a:spcPts val="0"/>
              </a:spcBef>
              <a:buSzPct val="100000"/>
              <a:defRPr sz="4800"/>
            </a:lvl4pPr>
            <a:lvl5pPr algn="ctr">
              <a:spcBef>
                <a:spcPts val="0"/>
              </a:spcBef>
              <a:buSzPct val="100000"/>
              <a:defRPr sz="4800"/>
            </a:lvl5pPr>
            <a:lvl6pPr algn="ctr">
              <a:spcBef>
                <a:spcPts val="0"/>
              </a:spcBef>
              <a:buSzPct val="100000"/>
              <a:defRPr sz="4800"/>
            </a:lvl6pPr>
            <a:lvl7pPr algn="ctr">
              <a:spcBef>
                <a:spcPts val="0"/>
              </a:spcBef>
              <a:buSzPct val="100000"/>
              <a:defRPr sz="4800"/>
            </a:lvl7pPr>
            <a:lvl8pPr algn="ctr">
              <a:spcBef>
                <a:spcPts val="0"/>
              </a:spcBef>
              <a:buSzPct val="100000"/>
              <a:defRPr sz="4800"/>
            </a:lvl8pPr>
            <a:lvl9pPr algn="ctr">
              <a:spcBef>
                <a:spcPts val="0"/>
              </a:spcBef>
              <a:buSzPct val="100000"/>
              <a:defRPr sz="4800"/>
            </a:lvl9pPr>
          </a:lstStyle>
          <a:p>
            <a:r>
              <a:rPr lang="en-US" sz="4000" dirty="0"/>
              <a:t>Promising Strategies: Emergent Strategy</a:t>
            </a:r>
          </a:p>
        </p:txBody>
      </p:sp>
      <p:pic>
        <p:nvPicPr>
          <p:cNvPr id="5" name="Picture 4">
            <a:extLst>
              <a:ext uri="{FF2B5EF4-FFF2-40B4-BE49-F238E27FC236}">
                <a16:creationId xmlns:a16="http://schemas.microsoft.com/office/drawing/2014/main" id="{258D23A9-15DD-7E48-96BB-5420C2858609}"/>
              </a:ext>
            </a:extLst>
          </p:cNvPr>
          <p:cNvPicPr>
            <a:picLocks noChangeAspect="1"/>
          </p:cNvPicPr>
          <p:nvPr/>
        </p:nvPicPr>
        <p:blipFill>
          <a:blip r:embed="rId3"/>
          <a:stretch>
            <a:fillRect/>
          </a:stretch>
        </p:blipFill>
        <p:spPr>
          <a:xfrm>
            <a:off x="0" y="840266"/>
            <a:ext cx="9144000" cy="5177468"/>
          </a:xfrm>
          <a:prstGeom prst="rect">
            <a:avLst/>
          </a:prstGeom>
        </p:spPr>
      </p:pic>
    </p:spTree>
    <p:extLst>
      <p:ext uri="{BB962C8B-B14F-4D97-AF65-F5344CB8AC3E}">
        <p14:creationId xmlns:p14="http://schemas.microsoft.com/office/powerpoint/2010/main" val="443388172"/>
      </p:ext>
    </p:extLst>
  </p:cSld>
  <p:clrMapOvr>
    <a:masterClrMapping/>
  </p:clrMapOvr>
  <p:transition spd="slow">
    <p:cut/>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22"/>
        <p:cNvGrpSpPr/>
        <p:nvPr/>
      </p:nvGrpSpPr>
      <p:grpSpPr>
        <a:xfrm>
          <a:off x="0" y="0"/>
          <a:ext cx="0" cy="0"/>
          <a:chOff x="0" y="0"/>
          <a:chExt cx="0" cy="0"/>
        </a:xfrm>
      </p:grpSpPr>
      <p:sp>
        <p:nvSpPr>
          <p:cNvPr id="3" name="Title 1">
            <a:extLst>
              <a:ext uri="{FF2B5EF4-FFF2-40B4-BE49-F238E27FC236}">
                <a16:creationId xmlns:a16="http://schemas.microsoft.com/office/drawing/2014/main" id="{D07E5370-A416-6942-AB1A-B4052C6D5877}"/>
              </a:ext>
            </a:extLst>
          </p:cNvPr>
          <p:cNvSpPr txBox="1">
            <a:spLocks/>
          </p:cNvSpPr>
          <p:nvPr/>
        </p:nvSpPr>
        <p:spPr>
          <a:xfrm>
            <a:off x="75531" y="136742"/>
            <a:ext cx="9051925" cy="701458"/>
          </a:xfrm>
          <a:prstGeom prst="rect">
            <a:avLst/>
          </a:prstGeom>
        </p:spPr>
        <p:txBody>
          <a:bodyPr lIns="91425" tIns="91425" rIns="91425" bIns="91425" anchor="b" anchorCtr="0"/>
          <a:lstStyle>
            <a:defPPr marR="0" algn="l" rtl="0">
              <a:lnSpc>
                <a:spcPct val="100000"/>
              </a:lnSpc>
              <a:spcBef>
                <a:spcPts val="0"/>
              </a:spcBef>
              <a:spcAft>
                <a:spcPts val="0"/>
              </a:spcAft>
            </a:defPPr>
            <a:lvl1pPr marR="0" algn="ctr" rtl="0">
              <a:lnSpc>
                <a:spcPct val="100000"/>
              </a:lnSpc>
              <a:spcBef>
                <a:spcPts val="0"/>
              </a:spcBef>
              <a:spcAft>
                <a:spcPts val="0"/>
              </a:spcAft>
              <a:buSzPct val="100000"/>
              <a:buNone/>
              <a:defRPr sz="4800" b="1" i="0" u="none" strike="noStrike" cap="none" baseline="0">
                <a:solidFill>
                  <a:srgbClr val="FFFFFF"/>
                </a:solidFill>
                <a:latin typeface="Calibri"/>
                <a:ea typeface="Arial"/>
                <a:cs typeface="Calibri"/>
                <a:sym typeface="Arial"/>
                <a:rtl val="0"/>
              </a:defRPr>
            </a:lvl1pPr>
            <a:lvl2pPr marR="0" algn="ctr" rtl="0">
              <a:lnSpc>
                <a:spcPct val="100000"/>
              </a:lnSpc>
              <a:spcBef>
                <a:spcPts val="0"/>
              </a:spcBef>
              <a:spcAft>
                <a:spcPts val="0"/>
              </a:spcAft>
              <a:buSzPct val="100000"/>
              <a:buNone/>
              <a:defRPr sz="4800" b="0" i="0" u="none" strike="noStrike" cap="none" baseline="0">
                <a:solidFill>
                  <a:srgbClr val="000000"/>
                </a:solidFill>
                <a:latin typeface="Arial"/>
                <a:ea typeface="Arial"/>
                <a:cs typeface="Arial"/>
                <a:sym typeface="Arial"/>
                <a:rtl val="0"/>
              </a:defRPr>
            </a:lvl2pPr>
            <a:lvl3pPr algn="ctr">
              <a:spcBef>
                <a:spcPts val="0"/>
              </a:spcBef>
              <a:buSzPct val="100000"/>
              <a:defRPr sz="4800"/>
            </a:lvl3pPr>
            <a:lvl4pPr algn="ctr">
              <a:spcBef>
                <a:spcPts val="0"/>
              </a:spcBef>
              <a:buSzPct val="100000"/>
              <a:defRPr sz="4800"/>
            </a:lvl4pPr>
            <a:lvl5pPr algn="ctr">
              <a:spcBef>
                <a:spcPts val="0"/>
              </a:spcBef>
              <a:buSzPct val="100000"/>
              <a:defRPr sz="4800"/>
            </a:lvl5pPr>
            <a:lvl6pPr algn="ctr">
              <a:spcBef>
                <a:spcPts val="0"/>
              </a:spcBef>
              <a:buSzPct val="100000"/>
              <a:defRPr sz="4800"/>
            </a:lvl6pPr>
            <a:lvl7pPr algn="ctr">
              <a:spcBef>
                <a:spcPts val="0"/>
              </a:spcBef>
              <a:buSzPct val="100000"/>
              <a:defRPr sz="4800"/>
            </a:lvl7pPr>
            <a:lvl8pPr algn="ctr">
              <a:spcBef>
                <a:spcPts val="0"/>
              </a:spcBef>
              <a:buSzPct val="100000"/>
              <a:defRPr sz="4800"/>
            </a:lvl8pPr>
            <a:lvl9pPr algn="ctr">
              <a:spcBef>
                <a:spcPts val="0"/>
              </a:spcBef>
              <a:buSzPct val="100000"/>
              <a:defRPr sz="4800"/>
            </a:lvl9pPr>
          </a:lstStyle>
          <a:p>
            <a:r>
              <a:rPr lang="en-US" sz="4000" dirty="0"/>
              <a:t>Promising Strategies: Emergent Strategy</a:t>
            </a:r>
          </a:p>
        </p:txBody>
      </p:sp>
      <p:pic>
        <p:nvPicPr>
          <p:cNvPr id="2" name="Online Media 1" descr="ADRIENNE MAREE BROWN on Emergent Strategy /68">
            <a:hlinkClick r:id="" action="ppaction://media"/>
            <a:extLst>
              <a:ext uri="{FF2B5EF4-FFF2-40B4-BE49-F238E27FC236}">
                <a16:creationId xmlns:a16="http://schemas.microsoft.com/office/drawing/2014/main" id="{823C5EED-4E2F-6341-BE1F-008E97B09E25}"/>
              </a:ext>
            </a:extLst>
          </p:cNvPr>
          <p:cNvPicPr>
            <a:picLocks noRot="1" noChangeAspect="1"/>
          </p:cNvPicPr>
          <p:nvPr>
            <a:videoFile r:link="rId1"/>
          </p:nvPr>
        </p:nvPicPr>
        <p:blipFill>
          <a:blip r:embed="rId4"/>
          <a:stretch>
            <a:fillRect/>
          </a:stretch>
        </p:blipFill>
        <p:spPr>
          <a:xfrm>
            <a:off x="990600" y="1447800"/>
            <a:ext cx="7162800" cy="4046982"/>
          </a:xfrm>
          <a:prstGeom prst="rect">
            <a:avLst/>
          </a:prstGeom>
        </p:spPr>
      </p:pic>
      <p:sp>
        <p:nvSpPr>
          <p:cNvPr id="4" name="TextBox 3">
            <a:extLst>
              <a:ext uri="{FF2B5EF4-FFF2-40B4-BE49-F238E27FC236}">
                <a16:creationId xmlns:a16="http://schemas.microsoft.com/office/drawing/2014/main" id="{F44B3729-0654-534B-94BD-B69A825CE7A7}"/>
              </a:ext>
            </a:extLst>
          </p:cNvPr>
          <p:cNvSpPr txBox="1"/>
          <p:nvPr/>
        </p:nvSpPr>
        <p:spPr>
          <a:xfrm>
            <a:off x="2286000" y="5682734"/>
            <a:ext cx="4267200" cy="369332"/>
          </a:xfrm>
          <a:prstGeom prst="rect">
            <a:avLst/>
          </a:prstGeom>
          <a:noFill/>
        </p:spPr>
        <p:txBody>
          <a:bodyPr wrap="square" rtlCol="0">
            <a:spAutoFit/>
          </a:bodyPr>
          <a:lstStyle/>
          <a:p>
            <a:r>
              <a:rPr lang="en-US" sz="1800" dirty="0">
                <a:latin typeface="Adobe Garamond Pro" panose="02020502060506020403" pitchFamily="18" charset="77"/>
              </a:rPr>
              <a:t>Adrienne Maree Brown on Emergent Strategy</a:t>
            </a:r>
          </a:p>
        </p:txBody>
      </p:sp>
    </p:spTree>
    <p:extLst>
      <p:ext uri="{BB962C8B-B14F-4D97-AF65-F5344CB8AC3E}">
        <p14:creationId xmlns:p14="http://schemas.microsoft.com/office/powerpoint/2010/main" val="3563413102"/>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22"/>
        <p:cNvGrpSpPr/>
        <p:nvPr/>
      </p:nvGrpSpPr>
      <p:grpSpPr>
        <a:xfrm>
          <a:off x="0" y="0"/>
          <a:ext cx="0" cy="0"/>
          <a:chOff x="0" y="0"/>
          <a:chExt cx="0" cy="0"/>
        </a:xfrm>
      </p:grpSpPr>
      <p:sp>
        <p:nvSpPr>
          <p:cNvPr id="3" name="Title 1">
            <a:extLst>
              <a:ext uri="{FF2B5EF4-FFF2-40B4-BE49-F238E27FC236}">
                <a16:creationId xmlns:a16="http://schemas.microsoft.com/office/drawing/2014/main" id="{D07E5370-A416-6942-AB1A-B4052C6D5877}"/>
              </a:ext>
            </a:extLst>
          </p:cNvPr>
          <p:cNvSpPr txBox="1">
            <a:spLocks/>
          </p:cNvSpPr>
          <p:nvPr/>
        </p:nvSpPr>
        <p:spPr>
          <a:xfrm>
            <a:off x="75531" y="136742"/>
            <a:ext cx="9051925" cy="701458"/>
          </a:xfrm>
          <a:prstGeom prst="rect">
            <a:avLst/>
          </a:prstGeom>
        </p:spPr>
        <p:txBody>
          <a:bodyPr lIns="91425" tIns="91425" rIns="91425" bIns="91425" anchor="b" anchorCtr="0"/>
          <a:lstStyle>
            <a:defPPr marR="0" algn="l" rtl="0">
              <a:lnSpc>
                <a:spcPct val="100000"/>
              </a:lnSpc>
              <a:spcBef>
                <a:spcPts val="0"/>
              </a:spcBef>
              <a:spcAft>
                <a:spcPts val="0"/>
              </a:spcAft>
            </a:defPPr>
            <a:lvl1pPr marR="0" algn="ctr" rtl="0">
              <a:lnSpc>
                <a:spcPct val="100000"/>
              </a:lnSpc>
              <a:spcBef>
                <a:spcPts val="0"/>
              </a:spcBef>
              <a:spcAft>
                <a:spcPts val="0"/>
              </a:spcAft>
              <a:buSzPct val="100000"/>
              <a:buNone/>
              <a:defRPr sz="4800" b="1" i="0" u="none" strike="noStrike" cap="none" baseline="0">
                <a:solidFill>
                  <a:srgbClr val="FFFFFF"/>
                </a:solidFill>
                <a:latin typeface="Calibri"/>
                <a:ea typeface="Arial"/>
                <a:cs typeface="Calibri"/>
                <a:sym typeface="Arial"/>
                <a:rtl val="0"/>
              </a:defRPr>
            </a:lvl1pPr>
            <a:lvl2pPr marR="0" algn="ctr" rtl="0">
              <a:lnSpc>
                <a:spcPct val="100000"/>
              </a:lnSpc>
              <a:spcBef>
                <a:spcPts val="0"/>
              </a:spcBef>
              <a:spcAft>
                <a:spcPts val="0"/>
              </a:spcAft>
              <a:buSzPct val="100000"/>
              <a:buNone/>
              <a:defRPr sz="4800" b="0" i="0" u="none" strike="noStrike" cap="none" baseline="0">
                <a:solidFill>
                  <a:srgbClr val="000000"/>
                </a:solidFill>
                <a:latin typeface="Arial"/>
                <a:ea typeface="Arial"/>
                <a:cs typeface="Arial"/>
                <a:sym typeface="Arial"/>
                <a:rtl val="0"/>
              </a:defRPr>
            </a:lvl2pPr>
            <a:lvl3pPr algn="ctr">
              <a:spcBef>
                <a:spcPts val="0"/>
              </a:spcBef>
              <a:buSzPct val="100000"/>
              <a:defRPr sz="4800"/>
            </a:lvl3pPr>
            <a:lvl4pPr algn="ctr">
              <a:spcBef>
                <a:spcPts val="0"/>
              </a:spcBef>
              <a:buSzPct val="100000"/>
              <a:defRPr sz="4800"/>
            </a:lvl4pPr>
            <a:lvl5pPr algn="ctr">
              <a:spcBef>
                <a:spcPts val="0"/>
              </a:spcBef>
              <a:buSzPct val="100000"/>
              <a:defRPr sz="4800"/>
            </a:lvl5pPr>
            <a:lvl6pPr algn="ctr">
              <a:spcBef>
                <a:spcPts val="0"/>
              </a:spcBef>
              <a:buSzPct val="100000"/>
              <a:defRPr sz="4800"/>
            </a:lvl6pPr>
            <a:lvl7pPr algn="ctr">
              <a:spcBef>
                <a:spcPts val="0"/>
              </a:spcBef>
              <a:buSzPct val="100000"/>
              <a:defRPr sz="4800"/>
            </a:lvl7pPr>
            <a:lvl8pPr algn="ctr">
              <a:spcBef>
                <a:spcPts val="0"/>
              </a:spcBef>
              <a:buSzPct val="100000"/>
              <a:defRPr sz="4800"/>
            </a:lvl8pPr>
            <a:lvl9pPr algn="ctr">
              <a:spcBef>
                <a:spcPts val="0"/>
              </a:spcBef>
              <a:buSzPct val="100000"/>
              <a:defRPr sz="4800"/>
            </a:lvl9pPr>
          </a:lstStyle>
          <a:p>
            <a:r>
              <a:rPr lang="en-US" sz="4400" dirty="0"/>
              <a:t>Culturally Sustaining Pedagogy</a:t>
            </a:r>
          </a:p>
        </p:txBody>
      </p:sp>
      <p:pic>
        <p:nvPicPr>
          <p:cNvPr id="5" name="Picture 4">
            <a:extLst>
              <a:ext uri="{FF2B5EF4-FFF2-40B4-BE49-F238E27FC236}">
                <a16:creationId xmlns:a16="http://schemas.microsoft.com/office/drawing/2014/main" id="{BB6C76E9-423B-A943-9052-840FCB2AEBEC}"/>
              </a:ext>
            </a:extLst>
          </p:cNvPr>
          <p:cNvPicPr>
            <a:picLocks noChangeAspect="1"/>
          </p:cNvPicPr>
          <p:nvPr/>
        </p:nvPicPr>
        <p:blipFill>
          <a:blip r:embed="rId3"/>
          <a:stretch>
            <a:fillRect/>
          </a:stretch>
        </p:blipFill>
        <p:spPr>
          <a:xfrm>
            <a:off x="0" y="961647"/>
            <a:ext cx="9144000" cy="4934706"/>
          </a:xfrm>
          <a:prstGeom prst="rect">
            <a:avLst/>
          </a:prstGeom>
        </p:spPr>
      </p:pic>
    </p:spTree>
    <p:extLst>
      <p:ext uri="{BB962C8B-B14F-4D97-AF65-F5344CB8AC3E}">
        <p14:creationId xmlns:p14="http://schemas.microsoft.com/office/powerpoint/2010/main" val="1973791620"/>
      </p:ext>
    </p:extLst>
  </p:cSld>
  <p:clrMapOvr>
    <a:masterClrMapping/>
  </p:clrMapOvr>
  <p:transition spd="slow">
    <p:cut/>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22"/>
        <p:cNvGrpSpPr/>
        <p:nvPr/>
      </p:nvGrpSpPr>
      <p:grpSpPr>
        <a:xfrm>
          <a:off x="0" y="0"/>
          <a:ext cx="0" cy="0"/>
          <a:chOff x="0" y="0"/>
          <a:chExt cx="0" cy="0"/>
        </a:xfrm>
      </p:grpSpPr>
      <p:sp>
        <p:nvSpPr>
          <p:cNvPr id="3" name="Title 1">
            <a:extLst>
              <a:ext uri="{FF2B5EF4-FFF2-40B4-BE49-F238E27FC236}">
                <a16:creationId xmlns:a16="http://schemas.microsoft.com/office/drawing/2014/main" id="{D07E5370-A416-6942-AB1A-B4052C6D5877}"/>
              </a:ext>
            </a:extLst>
          </p:cNvPr>
          <p:cNvSpPr txBox="1">
            <a:spLocks/>
          </p:cNvSpPr>
          <p:nvPr/>
        </p:nvSpPr>
        <p:spPr>
          <a:xfrm>
            <a:off x="75531" y="136742"/>
            <a:ext cx="9051925" cy="701458"/>
          </a:xfrm>
          <a:prstGeom prst="rect">
            <a:avLst/>
          </a:prstGeom>
        </p:spPr>
        <p:txBody>
          <a:bodyPr lIns="91425" tIns="91425" rIns="91425" bIns="91425" anchor="b" anchorCtr="0"/>
          <a:lstStyle>
            <a:defPPr marR="0" algn="l" rtl="0">
              <a:lnSpc>
                <a:spcPct val="100000"/>
              </a:lnSpc>
              <a:spcBef>
                <a:spcPts val="0"/>
              </a:spcBef>
              <a:spcAft>
                <a:spcPts val="0"/>
              </a:spcAft>
            </a:defPPr>
            <a:lvl1pPr marR="0" algn="ctr" rtl="0">
              <a:lnSpc>
                <a:spcPct val="100000"/>
              </a:lnSpc>
              <a:spcBef>
                <a:spcPts val="0"/>
              </a:spcBef>
              <a:spcAft>
                <a:spcPts val="0"/>
              </a:spcAft>
              <a:buSzPct val="100000"/>
              <a:buNone/>
              <a:defRPr sz="4800" b="1" i="0" u="none" strike="noStrike" cap="none" baseline="0">
                <a:solidFill>
                  <a:srgbClr val="FFFFFF"/>
                </a:solidFill>
                <a:latin typeface="Calibri"/>
                <a:ea typeface="Arial"/>
                <a:cs typeface="Calibri"/>
                <a:sym typeface="Arial"/>
                <a:rtl val="0"/>
              </a:defRPr>
            </a:lvl1pPr>
            <a:lvl2pPr marR="0" algn="ctr" rtl="0">
              <a:lnSpc>
                <a:spcPct val="100000"/>
              </a:lnSpc>
              <a:spcBef>
                <a:spcPts val="0"/>
              </a:spcBef>
              <a:spcAft>
                <a:spcPts val="0"/>
              </a:spcAft>
              <a:buSzPct val="100000"/>
              <a:buNone/>
              <a:defRPr sz="4800" b="0" i="0" u="none" strike="noStrike" cap="none" baseline="0">
                <a:solidFill>
                  <a:srgbClr val="000000"/>
                </a:solidFill>
                <a:latin typeface="Arial"/>
                <a:ea typeface="Arial"/>
                <a:cs typeface="Arial"/>
                <a:sym typeface="Arial"/>
                <a:rtl val="0"/>
              </a:defRPr>
            </a:lvl2pPr>
            <a:lvl3pPr algn="ctr">
              <a:spcBef>
                <a:spcPts val="0"/>
              </a:spcBef>
              <a:buSzPct val="100000"/>
              <a:defRPr sz="4800"/>
            </a:lvl3pPr>
            <a:lvl4pPr algn="ctr">
              <a:spcBef>
                <a:spcPts val="0"/>
              </a:spcBef>
              <a:buSzPct val="100000"/>
              <a:defRPr sz="4800"/>
            </a:lvl4pPr>
            <a:lvl5pPr algn="ctr">
              <a:spcBef>
                <a:spcPts val="0"/>
              </a:spcBef>
              <a:buSzPct val="100000"/>
              <a:defRPr sz="4800"/>
            </a:lvl5pPr>
            <a:lvl6pPr algn="ctr">
              <a:spcBef>
                <a:spcPts val="0"/>
              </a:spcBef>
              <a:buSzPct val="100000"/>
              <a:defRPr sz="4800"/>
            </a:lvl6pPr>
            <a:lvl7pPr algn="ctr">
              <a:spcBef>
                <a:spcPts val="0"/>
              </a:spcBef>
              <a:buSzPct val="100000"/>
              <a:defRPr sz="4800"/>
            </a:lvl7pPr>
            <a:lvl8pPr algn="ctr">
              <a:spcBef>
                <a:spcPts val="0"/>
              </a:spcBef>
              <a:buSzPct val="100000"/>
              <a:defRPr sz="4800"/>
            </a:lvl8pPr>
            <a:lvl9pPr algn="ctr">
              <a:spcBef>
                <a:spcPts val="0"/>
              </a:spcBef>
              <a:buSzPct val="100000"/>
              <a:defRPr sz="4800"/>
            </a:lvl9pPr>
          </a:lstStyle>
          <a:p>
            <a:r>
              <a:rPr lang="en-US" sz="4400" dirty="0"/>
              <a:t>Culturally Sustaining Pedagogy</a:t>
            </a:r>
          </a:p>
        </p:txBody>
      </p:sp>
      <p:pic>
        <p:nvPicPr>
          <p:cNvPr id="4" name="Picture 3">
            <a:extLst>
              <a:ext uri="{FF2B5EF4-FFF2-40B4-BE49-F238E27FC236}">
                <a16:creationId xmlns:a16="http://schemas.microsoft.com/office/drawing/2014/main" id="{539F96A7-A291-6A44-BAB9-4E832724090A}"/>
              </a:ext>
            </a:extLst>
          </p:cNvPr>
          <p:cNvPicPr>
            <a:picLocks noChangeAspect="1"/>
          </p:cNvPicPr>
          <p:nvPr/>
        </p:nvPicPr>
        <p:blipFill>
          <a:blip r:embed="rId3"/>
          <a:stretch>
            <a:fillRect/>
          </a:stretch>
        </p:blipFill>
        <p:spPr>
          <a:xfrm>
            <a:off x="0" y="969781"/>
            <a:ext cx="9144000" cy="4918438"/>
          </a:xfrm>
          <a:prstGeom prst="rect">
            <a:avLst/>
          </a:prstGeom>
        </p:spPr>
      </p:pic>
    </p:spTree>
    <p:extLst>
      <p:ext uri="{BB962C8B-B14F-4D97-AF65-F5344CB8AC3E}">
        <p14:creationId xmlns:p14="http://schemas.microsoft.com/office/powerpoint/2010/main" val="2894734454"/>
      </p:ext>
    </p:extLst>
  </p:cSld>
  <p:clrMapOvr>
    <a:masterClrMapping/>
  </p:clrMapOvr>
  <p:transition spd="slow">
    <p:cut/>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22"/>
        <p:cNvGrpSpPr/>
        <p:nvPr/>
      </p:nvGrpSpPr>
      <p:grpSpPr>
        <a:xfrm>
          <a:off x="0" y="0"/>
          <a:ext cx="0" cy="0"/>
          <a:chOff x="0" y="0"/>
          <a:chExt cx="0" cy="0"/>
        </a:xfrm>
      </p:grpSpPr>
      <p:sp>
        <p:nvSpPr>
          <p:cNvPr id="3" name="Title 1">
            <a:extLst>
              <a:ext uri="{FF2B5EF4-FFF2-40B4-BE49-F238E27FC236}">
                <a16:creationId xmlns:a16="http://schemas.microsoft.com/office/drawing/2014/main" id="{D07E5370-A416-6942-AB1A-B4052C6D5877}"/>
              </a:ext>
            </a:extLst>
          </p:cNvPr>
          <p:cNvSpPr txBox="1">
            <a:spLocks/>
          </p:cNvSpPr>
          <p:nvPr/>
        </p:nvSpPr>
        <p:spPr>
          <a:xfrm>
            <a:off x="75531" y="136742"/>
            <a:ext cx="9051925" cy="701458"/>
          </a:xfrm>
          <a:prstGeom prst="rect">
            <a:avLst/>
          </a:prstGeom>
        </p:spPr>
        <p:txBody>
          <a:bodyPr lIns="91425" tIns="91425" rIns="91425" bIns="91425" anchor="b" anchorCtr="0"/>
          <a:lstStyle>
            <a:defPPr marR="0" algn="l" rtl="0">
              <a:lnSpc>
                <a:spcPct val="100000"/>
              </a:lnSpc>
              <a:spcBef>
                <a:spcPts val="0"/>
              </a:spcBef>
              <a:spcAft>
                <a:spcPts val="0"/>
              </a:spcAft>
            </a:defPPr>
            <a:lvl1pPr marR="0" algn="ctr" rtl="0">
              <a:lnSpc>
                <a:spcPct val="100000"/>
              </a:lnSpc>
              <a:spcBef>
                <a:spcPts val="0"/>
              </a:spcBef>
              <a:spcAft>
                <a:spcPts val="0"/>
              </a:spcAft>
              <a:buSzPct val="100000"/>
              <a:buNone/>
              <a:defRPr sz="4800" b="1" i="0" u="none" strike="noStrike" cap="none" baseline="0">
                <a:solidFill>
                  <a:srgbClr val="FFFFFF"/>
                </a:solidFill>
                <a:latin typeface="Calibri"/>
                <a:ea typeface="Arial"/>
                <a:cs typeface="Calibri"/>
                <a:sym typeface="Arial"/>
                <a:rtl val="0"/>
              </a:defRPr>
            </a:lvl1pPr>
            <a:lvl2pPr marR="0" algn="ctr" rtl="0">
              <a:lnSpc>
                <a:spcPct val="100000"/>
              </a:lnSpc>
              <a:spcBef>
                <a:spcPts val="0"/>
              </a:spcBef>
              <a:spcAft>
                <a:spcPts val="0"/>
              </a:spcAft>
              <a:buSzPct val="100000"/>
              <a:buNone/>
              <a:defRPr sz="4800" b="0" i="0" u="none" strike="noStrike" cap="none" baseline="0">
                <a:solidFill>
                  <a:srgbClr val="000000"/>
                </a:solidFill>
                <a:latin typeface="Arial"/>
                <a:ea typeface="Arial"/>
                <a:cs typeface="Arial"/>
                <a:sym typeface="Arial"/>
                <a:rtl val="0"/>
              </a:defRPr>
            </a:lvl2pPr>
            <a:lvl3pPr algn="ctr">
              <a:spcBef>
                <a:spcPts val="0"/>
              </a:spcBef>
              <a:buSzPct val="100000"/>
              <a:defRPr sz="4800"/>
            </a:lvl3pPr>
            <a:lvl4pPr algn="ctr">
              <a:spcBef>
                <a:spcPts val="0"/>
              </a:spcBef>
              <a:buSzPct val="100000"/>
              <a:defRPr sz="4800"/>
            </a:lvl4pPr>
            <a:lvl5pPr algn="ctr">
              <a:spcBef>
                <a:spcPts val="0"/>
              </a:spcBef>
              <a:buSzPct val="100000"/>
              <a:defRPr sz="4800"/>
            </a:lvl5pPr>
            <a:lvl6pPr algn="ctr">
              <a:spcBef>
                <a:spcPts val="0"/>
              </a:spcBef>
              <a:buSzPct val="100000"/>
              <a:defRPr sz="4800"/>
            </a:lvl6pPr>
            <a:lvl7pPr algn="ctr">
              <a:spcBef>
                <a:spcPts val="0"/>
              </a:spcBef>
              <a:buSzPct val="100000"/>
              <a:defRPr sz="4800"/>
            </a:lvl7pPr>
            <a:lvl8pPr algn="ctr">
              <a:spcBef>
                <a:spcPts val="0"/>
              </a:spcBef>
              <a:buSzPct val="100000"/>
              <a:defRPr sz="4800"/>
            </a:lvl8pPr>
            <a:lvl9pPr algn="ctr">
              <a:spcBef>
                <a:spcPts val="0"/>
              </a:spcBef>
              <a:buSzPct val="100000"/>
              <a:defRPr sz="4800"/>
            </a:lvl9pPr>
          </a:lstStyle>
          <a:p>
            <a:r>
              <a:rPr lang="en-US" sz="4400" dirty="0"/>
              <a:t>Culturally Sustaining Pedagogy</a:t>
            </a:r>
          </a:p>
        </p:txBody>
      </p:sp>
      <p:pic>
        <p:nvPicPr>
          <p:cNvPr id="5" name="Picture 4">
            <a:extLst>
              <a:ext uri="{FF2B5EF4-FFF2-40B4-BE49-F238E27FC236}">
                <a16:creationId xmlns:a16="http://schemas.microsoft.com/office/drawing/2014/main" id="{5E97794E-041F-7D49-BEC0-F25A7BB971EE}"/>
              </a:ext>
            </a:extLst>
          </p:cNvPr>
          <p:cNvPicPr>
            <a:picLocks noChangeAspect="1"/>
          </p:cNvPicPr>
          <p:nvPr/>
        </p:nvPicPr>
        <p:blipFill>
          <a:blip r:embed="rId3"/>
          <a:stretch>
            <a:fillRect/>
          </a:stretch>
        </p:blipFill>
        <p:spPr>
          <a:xfrm>
            <a:off x="0" y="926981"/>
            <a:ext cx="9144000" cy="5004037"/>
          </a:xfrm>
          <a:prstGeom prst="rect">
            <a:avLst/>
          </a:prstGeom>
        </p:spPr>
      </p:pic>
    </p:spTree>
    <p:extLst>
      <p:ext uri="{BB962C8B-B14F-4D97-AF65-F5344CB8AC3E}">
        <p14:creationId xmlns:p14="http://schemas.microsoft.com/office/powerpoint/2010/main" val="1426157000"/>
      </p:ext>
    </p:extLst>
  </p:cSld>
  <p:clrMapOvr>
    <a:masterClrMapping/>
  </p:clrMapOvr>
  <p:transition spd="slow">
    <p:cut/>
  </p:transition>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DFFB39E3-F251-174F-9E23-BF0D55138831}"/>
              </a:ext>
            </a:extLst>
          </p:cNvPr>
          <p:cNvSpPr txBox="1">
            <a:spLocks/>
          </p:cNvSpPr>
          <p:nvPr/>
        </p:nvSpPr>
        <p:spPr>
          <a:xfrm>
            <a:off x="296449" y="2286000"/>
            <a:ext cx="8763000" cy="3962400"/>
          </a:xfrm>
          <a:prstGeom prst="rect">
            <a:avLst/>
          </a:prstGeom>
        </p:spPr>
        <p:txBody>
          <a:bodyPr vert="horz"/>
          <a:lstStyle>
            <a:defPPr marR="0" algn="l" rtl="0">
              <a:lnSpc>
                <a:spcPct val="100000"/>
              </a:lnSpc>
              <a:spcBef>
                <a:spcPts val="0"/>
              </a:spcBef>
              <a:spcAft>
                <a:spcPts val="0"/>
              </a:spcAft>
            </a:defPPr>
            <a:lvl1pPr marR="0" algn="l" rtl="0">
              <a:lnSpc>
                <a:spcPct val="100000"/>
              </a:lnSpc>
              <a:spcBef>
                <a:spcPts val="0"/>
              </a:spcBef>
              <a:spcAft>
                <a:spcPts val="0"/>
              </a:spcAft>
              <a:buNone/>
              <a:defRPr sz="3200" b="1" i="0" u="none" strike="noStrike" cap="none" baseline="0">
                <a:solidFill>
                  <a:srgbClr val="000090"/>
                </a:solidFill>
                <a:latin typeface="Calibri"/>
                <a:ea typeface="Arial"/>
                <a:cs typeface="Calibri"/>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a:lstStyle>
          <a:p>
            <a:r>
              <a:rPr lang="en-US" sz="2800" dirty="0">
                <a:solidFill>
                  <a:srgbClr val="000000"/>
                </a:solidFill>
                <a:latin typeface="Garamond"/>
                <a:cs typeface="Garamond"/>
              </a:rPr>
              <a:t>This resource was created by</a:t>
            </a:r>
          </a:p>
          <a:p>
            <a:pPr marL="457200" indent="-457200">
              <a:buFont typeface="Arial"/>
              <a:buChar char="•"/>
            </a:pPr>
            <a:r>
              <a:rPr lang="en-US" sz="2800" b="0" dirty="0">
                <a:solidFill>
                  <a:srgbClr val="000000"/>
                </a:solidFill>
                <a:latin typeface="Garamond"/>
                <a:cs typeface="Garamond"/>
              </a:rPr>
              <a:t>Derek Fenner, former Arts Learning Program Manager, Alameda County Office of Education</a:t>
            </a:r>
          </a:p>
          <a:p>
            <a:r>
              <a:rPr lang="en-US" sz="2800" b="0" dirty="0">
                <a:solidFill>
                  <a:srgbClr val="000000"/>
                </a:solidFill>
                <a:latin typeface="Garamond"/>
                <a:cs typeface="Garamond"/>
              </a:rPr>
              <a:t>     Email: </a:t>
            </a:r>
            <a:r>
              <a:rPr lang="en-US" sz="2800" b="0" dirty="0">
                <a:solidFill>
                  <a:srgbClr val="000000"/>
                </a:solidFill>
                <a:latin typeface="Garamond"/>
                <a:cs typeface="Garamond"/>
                <a:hlinkClick r:id="rId3"/>
              </a:rPr>
              <a:t>dfenner@acoe.org</a:t>
            </a:r>
            <a:r>
              <a:rPr lang="en-US" sz="2800" b="0" dirty="0">
                <a:solidFill>
                  <a:srgbClr val="000000"/>
                </a:solidFill>
                <a:latin typeface="Garamond"/>
                <a:cs typeface="Garamond"/>
              </a:rPr>
              <a:t> </a:t>
            </a:r>
          </a:p>
          <a:p>
            <a:r>
              <a:rPr lang="en-US" sz="2800" b="0" dirty="0">
                <a:solidFill>
                  <a:srgbClr val="000000"/>
                </a:solidFill>
                <a:latin typeface="Garamond"/>
                <a:cs typeface="Garamond"/>
              </a:rPr>
              <a:t>     </a:t>
            </a:r>
            <a:r>
              <a:rPr lang="en-US" sz="2800" b="0" dirty="0">
                <a:solidFill>
                  <a:srgbClr val="000000"/>
                </a:solidFill>
                <a:latin typeface="Garamond"/>
                <a:cs typeface="Garamond"/>
                <a:hlinkClick r:id="rId4"/>
              </a:rPr>
              <a:t>Arts Learning at ACOE Website</a:t>
            </a:r>
            <a:endParaRPr lang="en-US" sz="2800" b="0" dirty="0">
              <a:solidFill>
                <a:srgbClr val="000000"/>
              </a:solidFill>
              <a:latin typeface="Garamond"/>
              <a:cs typeface="Garamond"/>
            </a:endParaRPr>
          </a:p>
          <a:p>
            <a:endParaRPr lang="en-US" sz="2800" dirty="0">
              <a:solidFill>
                <a:srgbClr val="000000"/>
              </a:solidFill>
              <a:latin typeface="Garamond"/>
              <a:cs typeface="Garamond"/>
            </a:endParaRPr>
          </a:p>
          <a:p>
            <a:r>
              <a:rPr lang="en-US" sz="2800" dirty="0">
                <a:solidFill>
                  <a:srgbClr val="000000"/>
                </a:solidFill>
                <a:latin typeface="Garamond"/>
                <a:cs typeface="Garamond"/>
              </a:rPr>
              <a:t>With support from</a:t>
            </a:r>
          </a:p>
          <a:p>
            <a:pPr marL="457200" indent="-457200">
              <a:buFont typeface="Arial"/>
              <a:buChar char="•"/>
            </a:pPr>
            <a:r>
              <a:rPr lang="en-US" sz="2800" b="0" dirty="0">
                <a:solidFill>
                  <a:srgbClr val="000000"/>
                </a:solidFill>
                <a:latin typeface="Garamond"/>
                <a:cs typeface="Garamond"/>
              </a:rPr>
              <a:t>The Core Learning Department, Alameda County Office of Education</a:t>
            </a:r>
          </a:p>
        </p:txBody>
      </p:sp>
    </p:spTree>
    <p:extLst>
      <p:ext uri="{BB962C8B-B14F-4D97-AF65-F5344CB8AC3E}">
        <p14:creationId xmlns:p14="http://schemas.microsoft.com/office/powerpoint/2010/main" val="22964201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2800CB6-8281-8643-981E-32CD3F207EA5}"/>
              </a:ext>
            </a:extLst>
          </p:cNvPr>
          <p:cNvSpPr txBox="1">
            <a:spLocks/>
          </p:cNvSpPr>
          <p:nvPr/>
        </p:nvSpPr>
        <p:spPr>
          <a:xfrm>
            <a:off x="75531" y="136742"/>
            <a:ext cx="9051925" cy="701458"/>
          </a:xfrm>
          <a:prstGeom prst="rect">
            <a:avLst/>
          </a:prstGeom>
        </p:spPr>
        <p:txBody>
          <a:bodyPr lIns="91425" tIns="91425" rIns="91425" bIns="91425" anchor="b" anchorCtr="0"/>
          <a:lstStyle>
            <a:defPPr marR="0" algn="l" rtl="0">
              <a:lnSpc>
                <a:spcPct val="100000"/>
              </a:lnSpc>
              <a:spcBef>
                <a:spcPts val="0"/>
              </a:spcBef>
              <a:spcAft>
                <a:spcPts val="0"/>
              </a:spcAft>
            </a:defPPr>
            <a:lvl1pPr marR="0" algn="ctr" rtl="0">
              <a:lnSpc>
                <a:spcPct val="100000"/>
              </a:lnSpc>
              <a:spcBef>
                <a:spcPts val="0"/>
              </a:spcBef>
              <a:spcAft>
                <a:spcPts val="0"/>
              </a:spcAft>
              <a:buSzPct val="100000"/>
              <a:buNone/>
              <a:defRPr sz="4800" b="1" i="0" u="none" strike="noStrike" cap="none" baseline="0">
                <a:solidFill>
                  <a:srgbClr val="FFFFFF"/>
                </a:solidFill>
                <a:latin typeface="Calibri"/>
                <a:ea typeface="Arial"/>
                <a:cs typeface="Calibri"/>
                <a:sym typeface="Arial"/>
                <a:rtl val="0"/>
              </a:defRPr>
            </a:lvl1pPr>
            <a:lvl2pPr marR="0" algn="ctr" rtl="0">
              <a:lnSpc>
                <a:spcPct val="100000"/>
              </a:lnSpc>
              <a:spcBef>
                <a:spcPts val="0"/>
              </a:spcBef>
              <a:spcAft>
                <a:spcPts val="0"/>
              </a:spcAft>
              <a:buSzPct val="100000"/>
              <a:buNone/>
              <a:defRPr sz="4800" b="0" i="0" u="none" strike="noStrike" cap="none" baseline="0">
                <a:solidFill>
                  <a:srgbClr val="000000"/>
                </a:solidFill>
                <a:latin typeface="Arial"/>
                <a:ea typeface="Arial"/>
                <a:cs typeface="Arial"/>
                <a:sym typeface="Arial"/>
                <a:rtl val="0"/>
              </a:defRPr>
            </a:lvl2pPr>
            <a:lvl3pPr algn="ctr">
              <a:spcBef>
                <a:spcPts val="0"/>
              </a:spcBef>
              <a:buSzPct val="100000"/>
              <a:defRPr sz="4800"/>
            </a:lvl3pPr>
            <a:lvl4pPr algn="ctr">
              <a:spcBef>
                <a:spcPts val="0"/>
              </a:spcBef>
              <a:buSzPct val="100000"/>
              <a:defRPr sz="4800"/>
            </a:lvl4pPr>
            <a:lvl5pPr algn="ctr">
              <a:spcBef>
                <a:spcPts val="0"/>
              </a:spcBef>
              <a:buSzPct val="100000"/>
              <a:defRPr sz="4800"/>
            </a:lvl5pPr>
            <a:lvl6pPr algn="ctr">
              <a:spcBef>
                <a:spcPts val="0"/>
              </a:spcBef>
              <a:buSzPct val="100000"/>
              <a:defRPr sz="4800"/>
            </a:lvl6pPr>
            <a:lvl7pPr algn="ctr">
              <a:spcBef>
                <a:spcPts val="0"/>
              </a:spcBef>
              <a:buSzPct val="100000"/>
              <a:defRPr sz="4800"/>
            </a:lvl7pPr>
            <a:lvl8pPr algn="ctr">
              <a:spcBef>
                <a:spcPts val="0"/>
              </a:spcBef>
              <a:buSzPct val="100000"/>
              <a:defRPr sz="4800"/>
            </a:lvl8pPr>
            <a:lvl9pPr algn="ctr">
              <a:spcBef>
                <a:spcPts val="0"/>
              </a:spcBef>
              <a:buSzPct val="100000"/>
              <a:defRPr sz="4800"/>
            </a:lvl9pPr>
          </a:lstStyle>
          <a:p>
            <a:r>
              <a:rPr lang="en-US" dirty="0"/>
              <a:t>A Note for BIPOC Educators</a:t>
            </a:r>
          </a:p>
        </p:txBody>
      </p:sp>
      <p:sp>
        <p:nvSpPr>
          <p:cNvPr id="7" name="Text Placeholder 2">
            <a:extLst>
              <a:ext uri="{FF2B5EF4-FFF2-40B4-BE49-F238E27FC236}">
                <a16:creationId xmlns:a16="http://schemas.microsoft.com/office/drawing/2014/main" id="{80BFC921-E514-AF4E-9D86-D40CA16289A6}"/>
              </a:ext>
            </a:extLst>
          </p:cNvPr>
          <p:cNvSpPr txBox="1">
            <a:spLocks/>
          </p:cNvSpPr>
          <p:nvPr/>
        </p:nvSpPr>
        <p:spPr>
          <a:xfrm>
            <a:off x="647700" y="1219200"/>
            <a:ext cx="7848599" cy="5257800"/>
          </a:xfrm>
          <a:prstGeom prst="rect">
            <a:avLst/>
          </a:prstGeom>
        </p:spPr>
        <p:txBody>
          <a:bodyPr/>
          <a:lstStyle>
            <a:defPPr marR="0" algn="l" rtl="0">
              <a:lnSpc>
                <a:spcPct val="100000"/>
              </a:lnSpc>
              <a:spcBef>
                <a:spcPts val="0"/>
              </a:spcBef>
              <a:spcAft>
                <a:spcPts val="0"/>
              </a:spcAft>
            </a:defPPr>
            <a:lvl1pPr marR="0" algn="l" rtl="0">
              <a:lnSpc>
                <a:spcPct val="100000"/>
              </a:lnSpc>
              <a:spcBef>
                <a:spcPts val="0"/>
              </a:spcBef>
              <a:spcAft>
                <a:spcPts val="0"/>
              </a:spcAft>
              <a:buNone/>
              <a:defRPr sz="2000" b="0" i="0" u="none" strike="noStrike" cap="none" baseline="0">
                <a:solidFill>
                  <a:srgbClr val="000000"/>
                </a:solidFill>
                <a:latin typeface="Calibri"/>
                <a:ea typeface="Arial"/>
                <a:cs typeface="Calibri"/>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a:lstStyle>
          <a:p>
            <a:pPr>
              <a:lnSpc>
                <a:spcPct val="150000"/>
              </a:lnSpc>
            </a:pPr>
            <a:r>
              <a:rPr lang="en-US" sz="2400" dirty="0">
                <a:latin typeface="Adobe Garamond Pro" panose="02020502060506020403" pitchFamily="18" charset="77"/>
              </a:rPr>
              <a:t>Whether serving youth impacted/targeted by the system or not, it is our hope that you take the time to enter/continue the work in ways that aren’t harmful to your well-being. What follows are some resources that you may find useful.</a:t>
            </a:r>
          </a:p>
          <a:p>
            <a:pPr marL="342900" indent="-342900">
              <a:lnSpc>
                <a:spcPct val="150000"/>
              </a:lnSpc>
              <a:buFont typeface="Arial" panose="020B0604020202020204" pitchFamily="34" charset="0"/>
              <a:buChar char="•"/>
            </a:pPr>
            <a:r>
              <a:rPr lang="en-US" sz="2400" dirty="0">
                <a:latin typeface="Adobe Garamond Pro" panose="02020502060506020403" pitchFamily="18" charset="77"/>
                <a:hlinkClick r:id="rId2"/>
              </a:rPr>
              <a:t>The BIPOC Project</a:t>
            </a:r>
            <a:endParaRPr lang="en-US" sz="2400" dirty="0">
              <a:latin typeface="Adobe Garamond Pro" panose="02020502060506020403" pitchFamily="18" charset="77"/>
            </a:endParaRPr>
          </a:p>
          <a:p>
            <a:pPr marL="342900" indent="-342900">
              <a:lnSpc>
                <a:spcPct val="150000"/>
              </a:lnSpc>
              <a:buFont typeface="Arial" panose="020B0604020202020204" pitchFamily="34" charset="0"/>
              <a:buChar char="•"/>
            </a:pPr>
            <a:r>
              <a:rPr lang="en-US" sz="2400" dirty="0">
                <a:latin typeface="Adobe Garamond Pro" panose="02020502060506020403" pitchFamily="18" charset="77"/>
                <a:hlinkClick r:id="rId3"/>
              </a:rPr>
              <a:t>Why Self-Care is Crucial for People of Color</a:t>
            </a:r>
            <a:endParaRPr lang="en-US" sz="2400" dirty="0">
              <a:latin typeface="Adobe Garamond Pro" panose="02020502060506020403" pitchFamily="18" charset="77"/>
            </a:endParaRPr>
          </a:p>
          <a:p>
            <a:pPr marL="342900" indent="-342900">
              <a:lnSpc>
                <a:spcPct val="150000"/>
              </a:lnSpc>
              <a:buFont typeface="Arial" panose="020B0604020202020204" pitchFamily="34" charset="0"/>
              <a:buChar char="•"/>
            </a:pPr>
            <a:r>
              <a:rPr lang="en-US" sz="2400" dirty="0">
                <a:latin typeface="Adobe Garamond Pro" panose="02020502060506020403" pitchFamily="18" charset="77"/>
                <a:hlinkClick r:id="rId4"/>
              </a:rPr>
              <a:t>Identifying Your Role and Practicing Self-Care As a Young Black Activist</a:t>
            </a:r>
            <a:endParaRPr lang="en-US" sz="2400" dirty="0">
              <a:latin typeface="Adobe Garamond Pro" panose="02020502060506020403" pitchFamily="18" charset="77"/>
            </a:endParaRPr>
          </a:p>
          <a:p>
            <a:pPr marL="342900" indent="-342900">
              <a:lnSpc>
                <a:spcPct val="150000"/>
              </a:lnSpc>
              <a:buFont typeface="Arial" panose="020B0604020202020204" pitchFamily="34" charset="0"/>
              <a:buChar char="•"/>
            </a:pPr>
            <a:r>
              <a:rPr lang="en-US" sz="2400" dirty="0">
                <a:latin typeface="Adobe Garamond Pro" panose="02020502060506020403" pitchFamily="18" charset="77"/>
                <a:hlinkClick r:id="rId5"/>
              </a:rPr>
              <a:t>Liberate Meditation for the Black Community</a:t>
            </a:r>
            <a:endParaRPr lang="en-US" sz="2400" dirty="0">
              <a:latin typeface="Adobe Garamond Pro" panose="02020502060506020403" pitchFamily="18" charset="77"/>
            </a:endParaRPr>
          </a:p>
          <a:p>
            <a:pPr marL="342900" indent="-342900">
              <a:lnSpc>
                <a:spcPct val="150000"/>
              </a:lnSpc>
              <a:buFont typeface="Arial" panose="020B0604020202020204" pitchFamily="34" charset="0"/>
              <a:buChar char="•"/>
            </a:pPr>
            <a:endParaRPr lang="en-US" sz="2400" dirty="0">
              <a:latin typeface="Adobe Garamond Pro" panose="02020502060506020403" pitchFamily="18" charset="77"/>
            </a:endParaRPr>
          </a:p>
          <a:p>
            <a:pPr marL="342900" indent="-342900">
              <a:lnSpc>
                <a:spcPct val="150000"/>
              </a:lnSpc>
              <a:buFont typeface="Arial" panose="020B0604020202020204" pitchFamily="34" charset="0"/>
              <a:buChar char="•"/>
            </a:pPr>
            <a:endParaRPr lang="en-US" sz="2400" dirty="0">
              <a:latin typeface="Adobe Garamond Pro" panose="02020502060506020403" pitchFamily="18" charset="77"/>
            </a:endParaRPr>
          </a:p>
          <a:p>
            <a:pPr>
              <a:lnSpc>
                <a:spcPct val="150000"/>
              </a:lnSpc>
            </a:pPr>
            <a:endParaRPr lang="en-US" sz="2400" dirty="0">
              <a:latin typeface="Adobe Garamond Pro" panose="02020502060506020403" pitchFamily="18" charset="77"/>
            </a:endParaRPr>
          </a:p>
          <a:p>
            <a:pPr>
              <a:lnSpc>
                <a:spcPct val="150000"/>
              </a:lnSpc>
            </a:pPr>
            <a:endParaRPr lang="en-US" sz="2400" dirty="0">
              <a:latin typeface="Adobe Garamond Pro" panose="02020502060506020403" pitchFamily="18" charset="77"/>
            </a:endParaRPr>
          </a:p>
          <a:p>
            <a:pPr>
              <a:lnSpc>
                <a:spcPct val="150000"/>
              </a:lnSpc>
            </a:pPr>
            <a:endParaRPr lang="en-US" sz="2400" dirty="0">
              <a:latin typeface="Adobe Garamond Pro" panose="02020502060506020403" pitchFamily="18" charset="77"/>
            </a:endParaRPr>
          </a:p>
          <a:p>
            <a:pPr>
              <a:lnSpc>
                <a:spcPct val="150000"/>
              </a:lnSpc>
            </a:pPr>
            <a:endParaRPr lang="en-US" sz="2400" dirty="0">
              <a:latin typeface="Adobe Garamond Pro" panose="02020502060506020403" pitchFamily="18" charset="77"/>
            </a:endParaRPr>
          </a:p>
        </p:txBody>
      </p:sp>
    </p:spTree>
    <p:extLst>
      <p:ext uri="{BB962C8B-B14F-4D97-AF65-F5344CB8AC3E}">
        <p14:creationId xmlns:p14="http://schemas.microsoft.com/office/powerpoint/2010/main" val="21015561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2800CB6-8281-8643-981E-32CD3F207EA5}"/>
              </a:ext>
            </a:extLst>
          </p:cNvPr>
          <p:cNvSpPr txBox="1">
            <a:spLocks/>
          </p:cNvSpPr>
          <p:nvPr/>
        </p:nvSpPr>
        <p:spPr>
          <a:xfrm>
            <a:off x="75531" y="136742"/>
            <a:ext cx="9051925" cy="701458"/>
          </a:xfrm>
          <a:prstGeom prst="rect">
            <a:avLst/>
          </a:prstGeom>
        </p:spPr>
        <p:txBody>
          <a:bodyPr lIns="91425" tIns="91425" rIns="91425" bIns="91425" anchor="b" anchorCtr="0"/>
          <a:lstStyle>
            <a:defPPr marR="0" algn="l" rtl="0">
              <a:lnSpc>
                <a:spcPct val="100000"/>
              </a:lnSpc>
              <a:spcBef>
                <a:spcPts val="0"/>
              </a:spcBef>
              <a:spcAft>
                <a:spcPts val="0"/>
              </a:spcAft>
            </a:defPPr>
            <a:lvl1pPr marR="0" algn="ctr" rtl="0">
              <a:lnSpc>
                <a:spcPct val="100000"/>
              </a:lnSpc>
              <a:spcBef>
                <a:spcPts val="0"/>
              </a:spcBef>
              <a:spcAft>
                <a:spcPts val="0"/>
              </a:spcAft>
              <a:buSzPct val="100000"/>
              <a:buNone/>
              <a:defRPr sz="4800" b="1" i="0" u="none" strike="noStrike" cap="none" baseline="0">
                <a:solidFill>
                  <a:srgbClr val="FFFFFF"/>
                </a:solidFill>
                <a:latin typeface="Calibri"/>
                <a:ea typeface="Arial"/>
                <a:cs typeface="Calibri"/>
                <a:sym typeface="Arial"/>
                <a:rtl val="0"/>
              </a:defRPr>
            </a:lvl1pPr>
            <a:lvl2pPr marR="0" algn="ctr" rtl="0">
              <a:lnSpc>
                <a:spcPct val="100000"/>
              </a:lnSpc>
              <a:spcBef>
                <a:spcPts val="0"/>
              </a:spcBef>
              <a:spcAft>
                <a:spcPts val="0"/>
              </a:spcAft>
              <a:buSzPct val="100000"/>
              <a:buNone/>
              <a:defRPr sz="4800" b="0" i="0" u="none" strike="noStrike" cap="none" baseline="0">
                <a:solidFill>
                  <a:srgbClr val="000000"/>
                </a:solidFill>
                <a:latin typeface="Arial"/>
                <a:ea typeface="Arial"/>
                <a:cs typeface="Arial"/>
                <a:sym typeface="Arial"/>
                <a:rtl val="0"/>
              </a:defRPr>
            </a:lvl2pPr>
            <a:lvl3pPr algn="ctr">
              <a:spcBef>
                <a:spcPts val="0"/>
              </a:spcBef>
              <a:buSzPct val="100000"/>
              <a:defRPr sz="4800"/>
            </a:lvl3pPr>
            <a:lvl4pPr algn="ctr">
              <a:spcBef>
                <a:spcPts val="0"/>
              </a:spcBef>
              <a:buSzPct val="100000"/>
              <a:defRPr sz="4800"/>
            </a:lvl4pPr>
            <a:lvl5pPr algn="ctr">
              <a:spcBef>
                <a:spcPts val="0"/>
              </a:spcBef>
              <a:buSzPct val="100000"/>
              <a:defRPr sz="4800"/>
            </a:lvl5pPr>
            <a:lvl6pPr algn="ctr">
              <a:spcBef>
                <a:spcPts val="0"/>
              </a:spcBef>
              <a:buSzPct val="100000"/>
              <a:defRPr sz="4800"/>
            </a:lvl6pPr>
            <a:lvl7pPr algn="ctr">
              <a:spcBef>
                <a:spcPts val="0"/>
              </a:spcBef>
              <a:buSzPct val="100000"/>
              <a:defRPr sz="4800"/>
            </a:lvl7pPr>
            <a:lvl8pPr algn="ctr">
              <a:spcBef>
                <a:spcPts val="0"/>
              </a:spcBef>
              <a:buSzPct val="100000"/>
              <a:defRPr sz="4800"/>
            </a:lvl8pPr>
            <a:lvl9pPr algn="ctr">
              <a:spcBef>
                <a:spcPts val="0"/>
              </a:spcBef>
              <a:buSzPct val="100000"/>
              <a:defRPr sz="4800"/>
            </a:lvl9pPr>
          </a:lstStyle>
          <a:p>
            <a:r>
              <a:rPr lang="en-US" dirty="0"/>
              <a:t>A Note for BIPOC Educators</a:t>
            </a:r>
          </a:p>
        </p:txBody>
      </p:sp>
      <p:sp>
        <p:nvSpPr>
          <p:cNvPr id="7" name="Text Placeholder 2">
            <a:extLst>
              <a:ext uri="{FF2B5EF4-FFF2-40B4-BE49-F238E27FC236}">
                <a16:creationId xmlns:a16="http://schemas.microsoft.com/office/drawing/2014/main" id="{80BFC921-E514-AF4E-9D86-D40CA16289A6}"/>
              </a:ext>
            </a:extLst>
          </p:cNvPr>
          <p:cNvSpPr txBox="1">
            <a:spLocks/>
          </p:cNvSpPr>
          <p:nvPr/>
        </p:nvSpPr>
        <p:spPr>
          <a:xfrm>
            <a:off x="647700" y="1219200"/>
            <a:ext cx="7848599" cy="5257800"/>
          </a:xfrm>
          <a:prstGeom prst="rect">
            <a:avLst/>
          </a:prstGeom>
        </p:spPr>
        <p:txBody>
          <a:bodyPr/>
          <a:lstStyle>
            <a:defPPr marR="0" algn="l" rtl="0">
              <a:lnSpc>
                <a:spcPct val="100000"/>
              </a:lnSpc>
              <a:spcBef>
                <a:spcPts val="0"/>
              </a:spcBef>
              <a:spcAft>
                <a:spcPts val="0"/>
              </a:spcAft>
            </a:defPPr>
            <a:lvl1pPr marR="0" algn="l" rtl="0">
              <a:lnSpc>
                <a:spcPct val="100000"/>
              </a:lnSpc>
              <a:spcBef>
                <a:spcPts val="0"/>
              </a:spcBef>
              <a:spcAft>
                <a:spcPts val="0"/>
              </a:spcAft>
              <a:buNone/>
              <a:defRPr sz="2000" b="0" i="0" u="none" strike="noStrike" cap="none" baseline="0">
                <a:solidFill>
                  <a:srgbClr val="000000"/>
                </a:solidFill>
                <a:latin typeface="Calibri"/>
                <a:ea typeface="Arial"/>
                <a:cs typeface="Calibri"/>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a:lstStyle>
          <a:p>
            <a:pPr marL="342900" indent="-342900">
              <a:lnSpc>
                <a:spcPct val="150000"/>
              </a:lnSpc>
              <a:buFont typeface="Arial" panose="020B0604020202020204" pitchFamily="34" charset="0"/>
              <a:buChar char="•"/>
            </a:pPr>
            <a:endParaRPr lang="en-US" sz="2400" dirty="0">
              <a:latin typeface="Adobe Garamond Pro" panose="02020502060506020403" pitchFamily="18" charset="77"/>
            </a:endParaRPr>
          </a:p>
          <a:p>
            <a:pPr marL="342900" indent="-342900">
              <a:lnSpc>
                <a:spcPct val="150000"/>
              </a:lnSpc>
              <a:buFont typeface="Arial" panose="020B0604020202020204" pitchFamily="34" charset="0"/>
              <a:buChar char="•"/>
            </a:pPr>
            <a:endParaRPr lang="en-US" sz="2400" dirty="0">
              <a:latin typeface="Adobe Garamond Pro" panose="02020502060506020403" pitchFamily="18" charset="77"/>
            </a:endParaRPr>
          </a:p>
          <a:p>
            <a:pPr>
              <a:lnSpc>
                <a:spcPct val="150000"/>
              </a:lnSpc>
            </a:pPr>
            <a:endParaRPr lang="en-US" sz="2400" dirty="0">
              <a:latin typeface="Adobe Garamond Pro" panose="02020502060506020403" pitchFamily="18" charset="77"/>
            </a:endParaRPr>
          </a:p>
          <a:p>
            <a:pPr>
              <a:lnSpc>
                <a:spcPct val="150000"/>
              </a:lnSpc>
            </a:pPr>
            <a:endParaRPr lang="en-US" sz="2400" dirty="0">
              <a:latin typeface="Adobe Garamond Pro" panose="02020502060506020403" pitchFamily="18" charset="77"/>
            </a:endParaRPr>
          </a:p>
          <a:p>
            <a:pPr>
              <a:lnSpc>
                <a:spcPct val="150000"/>
              </a:lnSpc>
            </a:pPr>
            <a:endParaRPr lang="en-US" sz="2400" dirty="0">
              <a:latin typeface="Adobe Garamond Pro" panose="02020502060506020403" pitchFamily="18" charset="77"/>
            </a:endParaRPr>
          </a:p>
          <a:p>
            <a:pPr>
              <a:lnSpc>
                <a:spcPct val="150000"/>
              </a:lnSpc>
            </a:pPr>
            <a:endParaRPr lang="en-US" sz="2400" dirty="0">
              <a:latin typeface="Adobe Garamond Pro" panose="02020502060506020403" pitchFamily="18" charset="77"/>
            </a:endParaRPr>
          </a:p>
        </p:txBody>
      </p:sp>
      <p:sp>
        <p:nvSpPr>
          <p:cNvPr id="4" name="Text Placeholder 2">
            <a:extLst>
              <a:ext uri="{FF2B5EF4-FFF2-40B4-BE49-F238E27FC236}">
                <a16:creationId xmlns:a16="http://schemas.microsoft.com/office/drawing/2014/main" id="{DA1B9DA9-D9B2-384A-810C-BB75EACC88A6}"/>
              </a:ext>
            </a:extLst>
          </p:cNvPr>
          <p:cNvSpPr txBox="1">
            <a:spLocks/>
          </p:cNvSpPr>
          <p:nvPr/>
        </p:nvSpPr>
        <p:spPr>
          <a:xfrm>
            <a:off x="800100" y="1371600"/>
            <a:ext cx="7848599" cy="5257800"/>
          </a:xfrm>
          <a:prstGeom prst="rect">
            <a:avLst/>
          </a:prstGeom>
        </p:spPr>
        <p:txBody>
          <a:bodyPr/>
          <a:lstStyle>
            <a:defPPr marR="0" algn="l" rtl="0">
              <a:lnSpc>
                <a:spcPct val="100000"/>
              </a:lnSpc>
              <a:spcBef>
                <a:spcPts val="0"/>
              </a:spcBef>
              <a:spcAft>
                <a:spcPts val="0"/>
              </a:spcAft>
            </a:defPPr>
            <a:lvl1pPr marR="0" algn="l" rtl="0">
              <a:lnSpc>
                <a:spcPct val="100000"/>
              </a:lnSpc>
              <a:spcBef>
                <a:spcPts val="0"/>
              </a:spcBef>
              <a:spcAft>
                <a:spcPts val="0"/>
              </a:spcAft>
              <a:buNone/>
              <a:defRPr sz="2000" b="0" i="0" u="none" strike="noStrike" cap="none" baseline="0">
                <a:solidFill>
                  <a:srgbClr val="000000"/>
                </a:solidFill>
                <a:latin typeface="Calibri"/>
                <a:ea typeface="Arial"/>
                <a:cs typeface="Calibri"/>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a:lstStyle>
          <a:p>
            <a:pPr marL="342900" indent="-342900">
              <a:lnSpc>
                <a:spcPct val="150000"/>
              </a:lnSpc>
              <a:buFont typeface="Arial" panose="020B0604020202020204" pitchFamily="34" charset="0"/>
              <a:buChar char="•"/>
            </a:pPr>
            <a:r>
              <a:rPr lang="en-US" sz="2400" dirty="0">
                <a:latin typeface="Adobe Garamond Pro" panose="02020502060506020403" pitchFamily="18" charset="77"/>
                <a:hlinkClick r:id="rId2"/>
              </a:rPr>
              <a:t>If You Listen We Will Stay: Why Teachers of Color Leave and How to Disrupt Teacher Turnover</a:t>
            </a:r>
            <a:endParaRPr lang="en-US" sz="2400" dirty="0">
              <a:latin typeface="Adobe Garamond Pro" panose="02020502060506020403" pitchFamily="18" charset="77"/>
            </a:endParaRPr>
          </a:p>
          <a:p>
            <a:pPr marL="342900" indent="-342900">
              <a:lnSpc>
                <a:spcPct val="150000"/>
              </a:lnSpc>
              <a:buFont typeface="Arial" panose="020B0604020202020204" pitchFamily="34" charset="0"/>
              <a:buChar char="•"/>
            </a:pPr>
            <a:r>
              <a:rPr lang="en-US" sz="2400" dirty="0">
                <a:latin typeface="Adobe Garamond Pro" panose="02020502060506020403" pitchFamily="18" charset="77"/>
                <a:hlinkClick r:id="rId3"/>
              </a:rPr>
              <a:t>Self Care Can Be Social Justice</a:t>
            </a:r>
            <a:endParaRPr lang="en-US" sz="2400" dirty="0">
              <a:latin typeface="Adobe Garamond Pro" panose="02020502060506020403" pitchFamily="18" charset="77"/>
            </a:endParaRPr>
          </a:p>
          <a:p>
            <a:pPr marL="342900" indent="-342900">
              <a:lnSpc>
                <a:spcPct val="150000"/>
              </a:lnSpc>
              <a:buFont typeface="Arial" panose="020B0604020202020204" pitchFamily="34" charset="0"/>
              <a:buChar char="•"/>
            </a:pPr>
            <a:r>
              <a:rPr lang="en-US" sz="2400" dirty="0">
                <a:latin typeface="Adobe Garamond Pro" panose="02020502060506020403" pitchFamily="18" charset="77"/>
                <a:hlinkClick r:id="rId4"/>
              </a:rPr>
              <a:t>The Nap Ministry</a:t>
            </a:r>
            <a:endParaRPr lang="en-US" sz="2400" dirty="0">
              <a:latin typeface="Adobe Garamond Pro" panose="02020502060506020403" pitchFamily="18" charset="77"/>
            </a:endParaRPr>
          </a:p>
          <a:p>
            <a:pPr marL="342900" indent="-342900">
              <a:lnSpc>
                <a:spcPct val="150000"/>
              </a:lnSpc>
              <a:buFont typeface="Arial" panose="020B0604020202020204" pitchFamily="34" charset="0"/>
              <a:buChar char="•"/>
            </a:pPr>
            <a:r>
              <a:rPr lang="en-US" sz="2400" dirty="0">
                <a:latin typeface="Adobe Garamond Pro" panose="02020502060506020403" pitchFamily="18" charset="77"/>
                <a:hlinkClick r:id="rId5"/>
              </a:rPr>
              <a:t>A List of Mental Health Resources Available for People of Color</a:t>
            </a:r>
            <a:endParaRPr lang="en-US" sz="2400" dirty="0">
              <a:latin typeface="Adobe Garamond Pro" panose="02020502060506020403" pitchFamily="18" charset="77"/>
            </a:endParaRPr>
          </a:p>
          <a:p>
            <a:pPr marL="342900" indent="-342900">
              <a:lnSpc>
                <a:spcPct val="150000"/>
              </a:lnSpc>
              <a:buFont typeface="Arial" panose="020B0604020202020204" pitchFamily="34" charset="0"/>
              <a:buChar char="•"/>
            </a:pPr>
            <a:r>
              <a:rPr lang="en-US" sz="2400" dirty="0">
                <a:latin typeface="Adobe Garamond Pro" panose="02020502060506020403" pitchFamily="18" charset="77"/>
                <a:hlinkClick r:id="rId6"/>
              </a:rPr>
              <a:t>Therapy Resources for People of Color</a:t>
            </a:r>
            <a:endParaRPr lang="en-US" sz="2400" dirty="0">
              <a:latin typeface="Adobe Garamond Pro" panose="02020502060506020403" pitchFamily="18" charset="77"/>
            </a:endParaRPr>
          </a:p>
          <a:p>
            <a:pPr marL="342900" indent="-342900">
              <a:lnSpc>
                <a:spcPct val="150000"/>
              </a:lnSpc>
              <a:buFont typeface="Arial" panose="020B0604020202020204" pitchFamily="34" charset="0"/>
              <a:buChar char="•"/>
            </a:pPr>
            <a:r>
              <a:rPr lang="en-US" sz="2400" dirty="0">
                <a:latin typeface="Adobe Garamond Pro" panose="02020502060506020403" pitchFamily="18" charset="77"/>
                <a:hlinkClick r:id="rId7"/>
              </a:rPr>
              <a:t>Grief is a Direct Impact of Racism: 8 Ways to Support Yourself</a:t>
            </a:r>
            <a:endParaRPr lang="en-US" sz="2400" dirty="0">
              <a:latin typeface="Adobe Garamond Pro" panose="02020502060506020403" pitchFamily="18" charset="77"/>
            </a:endParaRPr>
          </a:p>
          <a:p>
            <a:pPr marL="342900" indent="-342900">
              <a:lnSpc>
                <a:spcPct val="150000"/>
              </a:lnSpc>
              <a:buFont typeface="Arial" panose="020B0604020202020204" pitchFamily="34" charset="0"/>
              <a:buChar char="•"/>
            </a:pPr>
            <a:endParaRPr lang="en-US" sz="2400" dirty="0">
              <a:latin typeface="Adobe Garamond Pro" panose="02020502060506020403" pitchFamily="18" charset="77"/>
            </a:endParaRPr>
          </a:p>
          <a:p>
            <a:pPr marL="342900" indent="-342900">
              <a:lnSpc>
                <a:spcPct val="150000"/>
              </a:lnSpc>
              <a:buFont typeface="Arial" panose="020B0604020202020204" pitchFamily="34" charset="0"/>
              <a:buChar char="•"/>
            </a:pPr>
            <a:endParaRPr lang="en-US" sz="2400" dirty="0">
              <a:latin typeface="Adobe Garamond Pro" panose="02020502060506020403" pitchFamily="18" charset="77"/>
            </a:endParaRPr>
          </a:p>
          <a:p>
            <a:pPr marL="342900" indent="-342900">
              <a:lnSpc>
                <a:spcPct val="150000"/>
              </a:lnSpc>
              <a:buFont typeface="Arial" panose="020B0604020202020204" pitchFamily="34" charset="0"/>
              <a:buChar char="•"/>
            </a:pPr>
            <a:endParaRPr lang="en-US" sz="2400" dirty="0">
              <a:latin typeface="Adobe Garamond Pro" panose="02020502060506020403" pitchFamily="18" charset="77"/>
            </a:endParaRPr>
          </a:p>
          <a:p>
            <a:pPr>
              <a:lnSpc>
                <a:spcPct val="150000"/>
              </a:lnSpc>
            </a:pPr>
            <a:endParaRPr lang="en-US" sz="2400" dirty="0">
              <a:latin typeface="Adobe Garamond Pro" panose="02020502060506020403" pitchFamily="18" charset="77"/>
            </a:endParaRPr>
          </a:p>
          <a:p>
            <a:pPr>
              <a:lnSpc>
                <a:spcPct val="150000"/>
              </a:lnSpc>
            </a:pPr>
            <a:endParaRPr lang="en-US" sz="2400" dirty="0">
              <a:latin typeface="Adobe Garamond Pro" panose="02020502060506020403" pitchFamily="18" charset="77"/>
            </a:endParaRPr>
          </a:p>
          <a:p>
            <a:pPr>
              <a:lnSpc>
                <a:spcPct val="150000"/>
              </a:lnSpc>
            </a:pPr>
            <a:endParaRPr lang="en-US" sz="2400" dirty="0">
              <a:latin typeface="Adobe Garamond Pro" panose="02020502060506020403" pitchFamily="18" charset="77"/>
            </a:endParaRPr>
          </a:p>
          <a:p>
            <a:pPr>
              <a:lnSpc>
                <a:spcPct val="150000"/>
              </a:lnSpc>
            </a:pPr>
            <a:endParaRPr lang="en-US" sz="2400" dirty="0">
              <a:latin typeface="Adobe Garamond Pro" panose="02020502060506020403" pitchFamily="18" charset="77"/>
            </a:endParaRPr>
          </a:p>
        </p:txBody>
      </p:sp>
    </p:spTree>
    <p:extLst>
      <p:ext uri="{BB962C8B-B14F-4D97-AF65-F5344CB8AC3E}">
        <p14:creationId xmlns:p14="http://schemas.microsoft.com/office/powerpoint/2010/main" val="39915614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2800CB6-8281-8643-981E-32CD3F207EA5}"/>
              </a:ext>
            </a:extLst>
          </p:cNvPr>
          <p:cNvSpPr txBox="1">
            <a:spLocks/>
          </p:cNvSpPr>
          <p:nvPr/>
        </p:nvSpPr>
        <p:spPr>
          <a:xfrm>
            <a:off x="75531" y="136742"/>
            <a:ext cx="9051925" cy="701458"/>
          </a:xfrm>
          <a:prstGeom prst="rect">
            <a:avLst/>
          </a:prstGeom>
        </p:spPr>
        <p:txBody>
          <a:bodyPr lIns="91425" tIns="91425" rIns="91425" bIns="91425" anchor="b" anchorCtr="0"/>
          <a:lstStyle>
            <a:defPPr marR="0" algn="l" rtl="0">
              <a:lnSpc>
                <a:spcPct val="100000"/>
              </a:lnSpc>
              <a:spcBef>
                <a:spcPts val="0"/>
              </a:spcBef>
              <a:spcAft>
                <a:spcPts val="0"/>
              </a:spcAft>
            </a:defPPr>
            <a:lvl1pPr marR="0" algn="ctr" rtl="0">
              <a:lnSpc>
                <a:spcPct val="100000"/>
              </a:lnSpc>
              <a:spcBef>
                <a:spcPts val="0"/>
              </a:spcBef>
              <a:spcAft>
                <a:spcPts val="0"/>
              </a:spcAft>
              <a:buSzPct val="100000"/>
              <a:buNone/>
              <a:defRPr sz="4800" b="1" i="0" u="none" strike="noStrike" cap="none" baseline="0">
                <a:solidFill>
                  <a:srgbClr val="FFFFFF"/>
                </a:solidFill>
                <a:latin typeface="Calibri"/>
                <a:ea typeface="Arial"/>
                <a:cs typeface="Calibri"/>
                <a:sym typeface="Arial"/>
                <a:rtl val="0"/>
              </a:defRPr>
            </a:lvl1pPr>
            <a:lvl2pPr marR="0" algn="ctr" rtl="0">
              <a:lnSpc>
                <a:spcPct val="100000"/>
              </a:lnSpc>
              <a:spcBef>
                <a:spcPts val="0"/>
              </a:spcBef>
              <a:spcAft>
                <a:spcPts val="0"/>
              </a:spcAft>
              <a:buSzPct val="100000"/>
              <a:buNone/>
              <a:defRPr sz="4800" b="0" i="0" u="none" strike="noStrike" cap="none" baseline="0">
                <a:solidFill>
                  <a:srgbClr val="000000"/>
                </a:solidFill>
                <a:latin typeface="Arial"/>
                <a:ea typeface="Arial"/>
                <a:cs typeface="Arial"/>
                <a:sym typeface="Arial"/>
                <a:rtl val="0"/>
              </a:defRPr>
            </a:lvl2pPr>
            <a:lvl3pPr algn="ctr">
              <a:spcBef>
                <a:spcPts val="0"/>
              </a:spcBef>
              <a:buSzPct val="100000"/>
              <a:defRPr sz="4800"/>
            </a:lvl3pPr>
            <a:lvl4pPr algn="ctr">
              <a:spcBef>
                <a:spcPts val="0"/>
              </a:spcBef>
              <a:buSzPct val="100000"/>
              <a:defRPr sz="4800"/>
            </a:lvl4pPr>
            <a:lvl5pPr algn="ctr">
              <a:spcBef>
                <a:spcPts val="0"/>
              </a:spcBef>
              <a:buSzPct val="100000"/>
              <a:defRPr sz="4800"/>
            </a:lvl5pPr>
            <a:lvl6pPr algn="ctr">
              <a:spcBef>
                <a:spcPts val="0"/>
              </a:spcBef>
              <a:buSzPct val="100000"/>
              <a:defRPr sz="4800"/>
            </a:lvl6pPr>
            <a:lvl7pPr algn="ctr">
              <a:spcBef>
                <a:spcPts val="0"/>
              </a:spcBef>
              <a:buSzPct val="100000"/>
              <a:defRPr sz="4800"/>
            </a:lvl7pPr>
            <a:lvl8pPr algn="ctr">
              <a:spcBef>
                <a:spcPts val="0"/>
              </a:spcBef>
              <a:buSzPct val="100000"/>
              <a:defRPr sz="4800"/>
            </a:lvl8pPr>
            <a:lvl9pPr algn="ctr">
              <a:spcBef>
                <a:spcPts val="0"/>
              </a:spcBef>
              <a:buSzPct val="100000"/>
              <a:defRPr sz="4800"/>
            </a:lvl9pPr>
          </a:lstStyle>
          <a:p>
            <a:r>
              <a:rPr lang="en-US" dirty="0"/>
              <a:t>A Note for White Educators</a:t>
            </a:r>
          </a:p>
        </p:txBody>
      </p:sp>
      <p:sp>
        <p:nvSpPr>
          <p:cNvPr id="7" name="Text Placeholder 2">
            <a:extLst>
              <a:ext uri="{FF2B5EF4-FFF2-40B4-BE49-F238E27FC236}">
                <a16:creationId xmlns:a16="http://schemas.microsoft.com/office/drawing/2014/main" id="{80BFC921-E514-AF4E-9D86-D40CA16289A6}"/>
              </a:ext>
            </a:extLst>
          </p:cNvPr>
          <p:cNvSpPr txBox="1">
            <a:spLocks/>
          </p:cNvSpPr>
          <p:nvPr/>
        </p:nvSpPr>
        <p:spPr>
          <a:xfrm>
            <a:off x="647700" y="1219200"/>
            <a:ext cx="7848599" cy="5257800"/>
          </a:xfrm>
          <a:prstGeom prst="rect">
            <a:avLst/>
          </a:prstGeom>
        </p:spPr>
        <p:txBody>
          <a:bodyPr/>
          <a:lstStyle>
            <a:defPPr marR="0" algn="l" rtl="0">
              <a:lnSpc>
                <a:spcPct val="100000"/>
              </a:lnSpc>
              <a:spcBef>
                <a:spcPts val="0"/>
              </a:spcBef>
              <a:spcAft>
                <a:spcPts val="0"/>
              </a:spcAft>
            </a:defPPr>
            <a:lvl1pPr marR="0" algn="l" rtl="0">
              <a:lnSpc>
                <a:spcPct val="100000"/>
              </a:lnSpc>
              <a:spcBef>
                <a:spcPts val="0"/>
              </a:spcBef>
              <a:spcAft>
                <a:spcPts val="0"/>
              </a:spcAft>
              <a:buNone/>
              <a:defRPr sz="2000" b="0" i="0" u="none" strike="noStrike" cap="none" baseline="0">
                <a:solidFill>
                  <a:srgbClr val="000000"/>
                </a:solidFill>
                <a:latin typeface="Calibri"/>
                <a:ea typeface="Arial"/>
                <a:cs typeface="Calibri"/>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a:lstStyle>
          <a:p>
            <a:pPr>
              <a:lnSpc>
                <a:spcPct val="150000"/>
              </a:lnSpc>
            </a:pPr>
            <a:r>
              <a:rPr lang="en-US" sz="2400" dirty="0">
                <a:latin typeface="Adobe Garamond Pro" panose="02020502060506020403" pitchFamily="18" charset="77"/>
              </a:rPr>
              <a:t>White educators serving youth impacted/targeted by the system need to fully understand who they are in relation to their students. While many of the resources in this deck and module will assist you in this, we’ve add some additional ones here that are prerequisites if you are to do this work without causing harm. </a:t>
            </a:r>
          </a:p>
          <a:p>
            <a:pPr marL="342900" indent="-342900">
              <a:lnSpc>
                <a:spcPct val="150000"/>
              </a:lnSpc>
              <a:buFont typeface="Arial" panose="020B0604020202020204" pitchFamily="34" charset="0"/>
              <a:buChar char="•"/>
            </a:pPr>
            <a:r>
              <a:rPr lang="en-US" sz="2400" dirty="0">
                <a:latin typeface="Adobe Garamond Pro" panose="02020502060506020403" pitchFamily="18" charset="77"/>
                <a:hlinkClick r:id="rId2"/>
              </a:rPr>
              <a:t>How White Teachers Can Support BIPOC Colleagues</a:t>
            </a:r>
            <a:endParaRPr lang="en-US" sz="2400" dirty="0">
              <a:latin typeface="Adobe Garamond Pro" panose="02020502060506020403" pitchFamily="18" charset="77"/>
            </a:endParaRPr>
          </a:p>
          <a:p>
            <a:pPr marL="342900" indent="-342900">
              <a:lnSpc>
                <a:spcPct val="150000"/>
              </a:lnSpc>
              <a:buFont typeface="Arial" panose="020B0604020202020204" pitchFamily="34" charset="0"/>
              <a:buChar char="•"/>
            </a:pPr>
            <a:r>
              <a:rPr lang="en-US" sz="2400" dirty="0">
                <a:latin typeface="Adobe Garamond Pro" panose="02020502060506020403" pitchFamily="18" charset="77"/>
                <a:hlinkClick r:id="rId3"/>
              </a:rPr>
              <a:t>A Resource Guide for Anti-Racism + Being an Educated Ally for BIPOC</a:t>
            </a:r>
            <a:endParaRPr lang="en-US" sz="2400" dirty="0">
              <a:latin typeface="Adobe Garamond Pro" panose="02020502060506020403" pitchFamily="18" charset="77"/>
            </a:endParaRPr>
          </a:p>
          <a:p>
            <a:pPr marL="342900" indent="-342900">
              <a:lnSpc>
                <a:spcPct val="150000"/>
              </a:lnSpc>
              <a:buFont typeface="Arial" panose="020B0604020202020204" pitchFamily="34" charset="0"/>
              <a:buChar char="•"/>
            </a:pPr>
            <a:endParaRPr lang="en-US" sz="2400" dirty="0">
              <a:latin typeface="Adobe Garamond Pro" panose="02020502060506020403" pitchFamily="18" charset="77"/>
            </a:endParaRPr>
          </a:p>
          <a:p>
            <a:pPr marL="342900" indent="-342900">
              <a:lnSpc>
                <a:spcPct val="150000"/>
              </a:lnSpc>
              <a:buFont typeface="Arial" panose="020B0604020202020204" pitchFamily="34" charset="0"/>
              <a:buChar char="•"/>
            </a:pPr>
            <a:endParaRPr lang="en-US" sz="2400" dirty="0">
              <a:latin typeface="Adobe Garamond Pro" panose="02020502060506020403" pitchFamily="18" charset="77"/>
            </a:endParaRPr>
          </a:p>
          <a:p>
            <a:pPr marL="342900" indent="-342900">
              <a:lnSpc>
                <a:spcPct val="150000"/>
              </a:lnSpc>
              <a:buFont typeface="Arial" panose="020B0604020202020204" pitchFamily="34" charset="0"/>
              <a:buChar char="•"/>
            </a:pPr>
            <a:endParaRPr lang="en-US" sz="2400" dirty="0">
              <a:latin typeface="Adobe Garamond Pro" panose="02020502060506020403" pitchFamily="18" charset="77"/>
            </a:endParaRPr>
          </a:p>
          <a:p>
            <a:pPr>
              <a:lnSpc>
                <a:spcPct val="150000"/>
              </a:lnSpc>
            </a:pPr>
            <a:endParaRPr lang="en-US" sz="2400" dirty="0">
              <a:latin typeface="Adobe Garamond Pro" panose="02020502060506020403" pitchFamily="18" charset="77"/>
            </a:endParaRPr>
          </a:p>
          <a:p>
            <a:pPr>
              <a:lnSpc>
                <a:spcPct val="150000"/>
              </a:lnSpc>
            </a:pPr>
            <a:endParaRPr lang="en-US" sz="2400" dirty="0">
              <a:latin typeface="Adobe Garamond Pro" panose="02020502060506020403" pitchFamily="18" charset="77"/>
            </a:endParaRPr>
          </a:p>
        </p:txBody>
      </p:sp>
    </p:spTree>
    <p:extLst>
      <p:ext uri="{BB962C8B-B14F-4D97-AF65-F5344CB8AC3E}">
        <p14:creationId xmlns:p14="http://schemas.microsoft.com/office/powerpoint/2010/main" val="15136711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2800CB6-8281-8643-981E-32CD3F207EA5}"/>
              </a:ext>
            </a:extLst>
          </p:cNvPr>
          <p:cNvSpPr txBox="1">
            <a:spLocks/>
          </p:cNvSpPr>
          <p:nvPr/>
        </p:nvSpPr>
        <p:spPr>
          <a:xfrm>
            <a:off x="75531" y="136742"/>
            <a:ext cx="9051925" cy="701458"/>
          </a:xfrm>
          <a:prstGeom prst="rect">
            <a:avLst/>
          </a:prstGeom>
        </p:spPr>
        <p:txBody>
          <a:bodyPr lIns="91425" tIns="91425" rIns="91425" bIns="91425" anchor="b" anchorCtr="0"/>
          <a:lstStyle>
            <a:defPPr marR="0" algn="l" rtl="0">
              <a:lnSpc>
                <a:spcPct val="100000"/>
              </a:lnSpc>
              <a:spcBef>
                <a:spcPts val="0"/>
              </a:spcBef>
              <a:spcAft>
                <a:spcPts val="0"/>
              </a:spcAft>
            </a:defPPr>
            <a:lvl1pPr marR="0" algn="ctr" rtl="0">
              <a:lnSpc>
                <a:spcPct val="100000"/>
              </a:lnSpc>
              <a:spcBef>
                <a:spcPts val="0"/>
              </a:spcBef>
              <a:spcAft>
                <a:spcPts val="0"/>
              </a:spcAft>
              <a:buSzPct val="100000"/>
              <a:buNone/>
              <a:defRPr sz="4800" b="1" i="0" u="none" strike="noStrike" cap="none" baseline="0">
                <a:solidFill>
                  <a:srgbClr val="FFFFFF"/>
                </a:solidFill>
                <a:latin typeface="Calibri"/>
                <a:ea typeface="Arial"/>
                <a:cs typeface="Calibri"/>
                <a:sym typeface="Arial"/>
                <a:rtl val="0"/>
              </a:defRPr>
            </a:lvl1pPr>
            <a:lvl2pPr marR="0" algn="ctr" rtl="0">
              <a:lnSpc>
                <a:spcPct val="100000"/>
              </a:lnSpc>
              <a:spcBef>
                <a:spcPts val="0"/>
              </a:spcBef>
              <a:spcAft>
                <a:spcPts val="0"/>
              </a:spcAft>
              <a:buSzPct val="100000"/>
              <a:buNone/>
              <a:defRPr sz="4800" b="0" i="0" u="none" strike="noStrike" cap="none" baseline="0">
                <a:solidFill>
                  <a:srgbClr val="000000"/>
                </a:solidFill>
                <a:latin typeface="Arial"/>
                <a:ea typeface="Arial"/>
                <a:cs typeface="Arial"/>
                <a:sym typeface="Arial"/>
                <a:rtl val="0"/>
              </a:defRPr>
            </a:lvl2pPr>
            <a:lvl3pPr algn="ctr">
              <a:spcBef>
                <a:spcPts val="0"/>
              </a:spcBef>
              <a:buSzPct val="100000"/>
              <a:defRPr sz="4800"/>
            </a:lvl3pPr>
            <a:lvl4pPr algn="ctr">
              <a:spcBef>
                <a:spcPts val="0"/>
              </a:spcBef>
              <a:buSzPct val="100000"/>
              <a:defRPr sz="4800"/>
            </a:lvl4pPr>
            <a:lvl5pPr algn="ctr">
              <a:spcBef>
                <a:spcPts val="0"/>
              </a:spcBef>
              <a:buSzPct val="100000"/>
              <a:defRPr sz="4800"/>
            </a:lvl5pPr>
            <a:lvl6pPr algn="ctr">
              <a:spcBef>
                <a:spcPts val="0"/>
              </a:spcBef>
              <a:buSzPct val="100000"/>
              <a:defRPr sz="4800"/>
            </a:lvl6pPr>
            <a:lvl7pPr algn="ctr">
              <a:spcBef>
                <a:spcPts val="0"/>
              </a:spcBef>
              <a:buSzPct val="100000"/>
              <a:defRPr sz="4800"/>
            </a:lvl7pPr>
            <a:lvl8pPr algn="ctr">
              <a:spcBef>
                <a:spcPts val="0"/>
              </a:spcBef>
              <a:buSzPct val="100000"/>
              <a:defRPr sz="4800"/>
            </a:lvl8pPr>
            <a:lvl9pPr algn="ctr">
              <a:spcBef>
                <a:spcPts val="0"/>
              </a:spcBef>
              <a:buSzPct val="100000"/>
              <a:defRPr sz="4800"/>
            </a:lvl9pPr>
          </a:lstStyle>
          <a:p>
            <a:r>
              <a:rPr lang="en-US" dirty="0"/>
              <a:t>A Note for White Educators</a:t>
            </a:r>
          </a:p>
        </p:txBody>
      </p:sp>
      <p:sp>
        <p:nvSpPr>
          <p:cNvPr id="7" name="Text Placeholder 2">
            <a:extLst>
              <a:ext uri="{FF2B5EF4-FFF2-40B4-BE49-F238E27FC236}">
                <a16:creationId xmlns:a16="http://schemas.microsoft.com/office/drawing/2014/main" id="{80BFC921-E514-AF4E-9D86-D40CA16289A6}"/>
              </a:ext>
            </a:extLst>
          </p:cNvPr>
          <p:cNvSpPr txBox="1">
            <a:spLocks/>
          </p:cNvSpPr>
          <p:nvPr/>
        </p:nvSpPr>
        <p:spPr>
          <a:xfrm>
            <a:off x="647700" y="1219200"/>
            <a:ext cx="7848599" cy="5257800"/>
          </a:xfrm>
          <a:prstGeom prst="rect">
            <a:avLst/>
          </a:prstGeom>
        </p:spPr>
        <p:txBody>
          <a:bodyPr/>
          <a:lstStyle>
            <a:defPPr marR="0" algn="l" rtl="0">
              <a:lnSpc>
                <a:spcPct val="100000"/>
              </a:lnSpc>
              <a:spcBef>
                <a:spcPts val="0"/>
              </a:spcBef>
              <a:spcAft>
                <a:spcPts val="0"/>
              </a:spcAft>
            </a:defPPr>
            <a:lvl1pPr marR="0" algn="l" rtl="0">
              <a:lnSpc>
                <a:spcPct val="100000"/>
              </a:lnSpc>
              <a:spcBef>
                <a:spcPts val="0"/>
              </a:spcBef>
              <a:spcAft>
                <a:spcPts val="0"/>
              </a:spcAft>
              <a:buNone/>
              <a:defRPr sz="2000" b="0" i="0" u="none" strike="noStrike" cap="none" baseline="0">
                <a:solidFill>
                  <a:srgbClr val="000000"/>
                </a:solidFill>
                <a:latin typeface="Calibri"/>
                <a:ea typeface="Arial"/>
                <a:cs typeface="Calibri"/>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a:lstStyle>
          <a:p>
            <a:pPr>
              <a:lnSpc>
                <a:spcPct val="150000"/>
              </a:lnSpc>
            </a:pPr>
            <a:endParaRPr lang="en-US" sz="2400" dirty="0">
              <a:latin typeface="Adobe Garamond Pro" panose="02020502060506020403" pitchFamily="18" charset="77"/>
            </a:endParaRPr>
          </a:p>
          <a:p>
            <a:pPr>
              <a:lnSpc>
                <a:spcPct val="150000"/>
              </a:lnSpc>
            </a:pPr>
            <a:endParaRPr lang="en-US" sz="2400" dirty="0">
              <a:latin typeface="Adobe Garamond Pro" panose="02020502060506020403" pitchFamily="18" charset="77"/>
            </a:endParaRPr>
          </a:p>
        </p:txBody>
      </p:sp>
      <p:sp>
        <p:nvSpPr>
          <p:cNvPr id="4" name="Text Placeholder 2">
            <a:extLst>
              <a:ext uri="{FF2B5EF4-FFF2-40B4-BE49-F238E27FC236}">
                <a16:creationId xmlns:a16="http://schemas.microsoft.com/office/drawing/2014/main" id="{3A2D3942-97B3-E449-B9D4-1E10483DF98D}"/>
              </a:ext>
            </a:extLst>
          </p:cNvPr>
          <p:cNvSpPr txBox="1">
            <a:spLocks/>
          </p:cNvSpPr>
          <p:nvPr/>
        </p:nvSpPr>
        <p:spPr>
          <a:xfrm>
            <a:off x="609600" y="914400"/>
            <a:ext cx="7848599" cy="5257800"/>
          </a:xfrm>
          <a:prstGeom prst="rect">
            <a:avLst/>
          </a:prstGeom>
        </p:spPr>
        <p:txBody>
          <a:bodyPr/>
          <a:lstStyle>
            <a:defPPr marR="0" algn="l" rtl="0">
              <a:lnSpc>
                <a:spcPct val="100000"/>
              </a:lnSpc>
              <a:spcBef>
                <a:spcPts val="0"/>
              </a:spcBef>
              <a:spcAft>
                <a:spcPts val="0"/>
              </a:spcAft>
            </a:defPPr>
            <a:lvl1pPr marR="0" algn="l" rtl="0">
              <a:lnSpc>
                <a:spcPct val="100000"/>
              </a:lnSpc>
              <a:spcBef>
                <a:spcPts val="0"/>
              </a:spcBef>
              <a:spcAft>
                <a:spcPts val="0"/>
              </a:spcAft>
              <a:buNone/>
              <a:defRPr sz="2000" b="0" i="0" u="none" strike="noStrike" cap="none" baseline="0">
                <a:solidFill>
                  <a:srgbClr val="000000"/>
                </a:solidFill>
                <a:latin typeface="Calibri"/>
                <a:ea typeface="Arial"/>
                <a:cs typeface="Calibri"/>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a:lstStyle>
          <a:p>
            <a:pPr marL="342900" indent="-342900">
              <a:lnSpc>
                <a:spcPct val="150000"/>
              </a:lnSpc>
              <a:buFont typeface="Arial" panose="020B0604020202020204" pitchFamily="34" charset="0"/>
              <a:buChar char="•"/>
            </a:pPr>
            <a:r>
              <a:rPr lang="en-US" sz="2400" dirty="0">
                <a:latin typeface="Adobe Garamond Pro" panose="02020502060506020403" pitchFamily="18" charset="77"/>
                <a:hlinkClick r:id="rId3"/>
              </a:rPr>
              <a:t>Building Anti-Racist White Educators</a:t>
            </a:r>
            <a:endParaRPr lang="en-US" sz="2400" dirty="0">
              <a:latin typeface="Adobe Garamond Pro" panose="02020502060506020403" pitchFamily="18" charset="77"/>
            </a:endParaRPr>
          </a:p>
          <a:p>
            <a:pPr marL="342900" indent="-342900">
              <a:lnSpc>
                <a:spcPct val="150000"/>
              </a:lnSpc>
              <a:buFont typeface="Arial" panose="020B0604020202020204" pitchFamily="34" charset="0"/>
              <a:buChar char="•"/>
            </a:pPr>
            <a:r>
              <a:rPr lang="en-US" sz="2400" dirty="0">
                <a:latin typeface="Adobe Garamond Pro" panose="02020502060506020403" pitchFamily="18" charset="77"/>
                <a:hlinkClick r:id="rId4"/>
              </a:rPr>
              <a:t>Anti-Racist Action for White Educators</a:t>
            </a:r>
            <a:endParaRPr lang="en-US" sz="2400" dirty="0">
              <a:latin typeface="Adobe Garamond Pro" panose="02020502060506020403" pitchFamily="18" charset="77"/>
            </a:endParaRPr>
          </a:p>
          <a:p>
            <a:pPr marL="342900" indent="-342900">
              <a:lnSpc>
                <a:spcPct val="150000"/>
              </a:lnSpc>
              <a:buFont typeface="Arial" panose="020B0604020202020204" pitchFamily="34" charset="0"/>
              <a:buChar char="•"/>
            </a:pPr>
            <a:endParaRPr lang="en-US" sz="2400" dirty="0">
              <a:latin typeface="Adobe Garamond Pro" panose="02020502060506020403" pitchFamily="18" charset="77"/>
            </a:endParaRPr>
          </a:p>
          <a:p>
            <a:pPr marL="342900" indent="-342900">
              <a:lnSpc>
                <a:spcPct val="150000"/>
              </a:lnSpc>
              <a:buFont typeface="Arial" panose="020B0604020202020204" pitchFamily="34" charset="0"/>
              <a:buChar char="•"/>
            </a:pPr>
            <a:endParaRPr lang="en-US" sz="2400" dirty="0">
              <a:latin typeface="Adobe Garamond Pro" panose="02020502060506020403" pitchFamily="18" charset="77"/>
            </a:endParaRPr>
          </a:p>
          <a:p>
            <a:pPr marL="342900" indent="-342900">
              <a:lnSpc>
                <a:spcPct val="150000"/>
              </a:lnSpc>
              <a:buFont typeface="Arial" panose="020B0604020202020204" pitchFamily="34" charset="0"/>
              <a:buChar char="•"/>
            </a:pPr>
            <a:endParaRPr lang="en-US" sz="2400" dirty="0">
              <a:latin typeface="Adobe Garamond Pro" panose="02020502060506020403" pitchFamily="18" charset="77"/>
            </a:endParaRPr>
          </a:p>
          <a:p>
            <a:pPr marL="342900" indent="-342900">
              <a:lnSpc>
                <a:spcPct val="150000"/>
              </a:lnSpc>
              <a:buFont typeface="Arial" panose="020B0604020202020204" pitchFamily="34" charset="0"/>
              <a:buChar char="•"/>
            </a:pPr>
            <a:endParaRPr lang="en-US" sz="2400" dirty="0">
              <a:latin typeface="Adobe Garamond Pro" panose="02020502060506020403" pitchFamily="18" charset="77"/>
            </a:endParaRPr>
          </a:p>
          <a:p>
            <a:pPr marL="342900" indent="-342900">
              <a:lnSpc>
                <a:spcPct val="150000"/>
              </a:lnSpc>
              <a:buFont typeface="Arial" panose="020B0604020202020204" pitchFamily="34" charset="0"/>
              <a:buChar char="•"/>
            </a:pPr>
            <a:endParaRPr lang="en-US" sz="2400" dirty="0">
              <a:latin typeface="Adobe Garamond Pro" panose="02020502060506020403" pitchFamily="18" charset="77"/>
            </a:endParaRPr>
          </a:p>
          <a:p>
            <a:pPr marL="342900" indent="-342900">
              <a:lnSpc>
                <a:spcPct val="150000"/>
              </a:lnSpc>
              <a:buFont typeface="Arial" panose="020B0604020202020204" pitchFamily="34" charset="0"/>
              <a:buChar char="•"/>
            </a:pPr>
            <a:endParaRPr lang="en-US" sz="2400" dirty="0">
              <a:latin typeface="Adobe Garamond Pro" panose="02020502060506020403" pitchFamily="18" charset="77"/>
            </a:endParaRPr>
          </a:p>
          <a:p>
            <a:pPr marL="342900" indent="-342900">
              <a:lnSpc>
                <a:spcPct val="150000"/>
              </a:lnSpc>
              <a:buFont typeface="Arial" panose="020B0604020202020204" pitchFamily="34" charset="0"/>
              <a:buChar char="•"/>
            </a:pPr>
            <a:r>
              <a:rPr lang="en-US" sz="2400" dirty="0">
                <a:latin typeface="Adobe Garamond Pro" panose="02020502060506020403" pitchFamily="18" charset="77"/>
              </a:rPr>
              <a:t>Video: Christopher </a:t>
            </a:r>
            <a:r>
              <a:rPr lang="en-US" sz="2400" dirty="0" err="1">
                <a:latin typeface="Adobe Garamond Pro" panose="02020502060506020403" pitchFamily="18" charset="77"/>
              </a:rPr>
              <a:t>Emdin</a:t>
            </a:r>
            <a:r>
              <a:rPr lang="en-US" sz="2400" dirty="0">
                <a:latin typeface="Adobe Garamond Pro" panose="02020502060506020403" pitchFamily="18" charset="77"/>
              </a:rPr>
              <a:t>, For White Folks Who Teach in the Hood and the Rest of Y’all Too – Book Talk </a:t>
            </a:r>
          </a:p>
          <a:p>
            <a:pPr>
              <a:lnSpc>
                <a:spcPct val="150000"/>
              </a:lnSpc>
            </a:pPr>
            <a:endParaRPr lang="en-US" sz="2400" dirty="0">
              <a:latin typeface="Adobe Garamond Pro" panose="02020502060506020403" pitchFamily="18" charset="77"/>
            </a:endParaRPr>
          </a:p>
          <a:p>
            <a:pPr marL="342900" indent="-342900">
              <a:lnSpc>
                <a:spcPct val="150000"/>
              </a:lnSpc>
              <a:buFont typeface="Arial" panose="020B0604020202020204" pitchFamily="34" charset="0"/>
              <a:buChar char="•"/>
            </a:pPr>
            <a:endParaRPr lang="en-US" sz="2400" dirty="0">
              <a:latin typeface="Adobe Garamond Pro" panose="02020502060506020403" pitchFamily="18" charset="77"/>
            </a:endParaRPr>
          </a:p>
          <a:p>
            <a:pPr marL="342900" indent="-342900">
              <a:lnSpc>
                <a:spcPct val="150000"/>
              </a:lnSpc>
              <a:buFont typeface="Arial" panose="020B0604020202020204" pitchFamily="34" charset="0"/>
              <a:buChar char="•"/>
            </a:pPr>
            <a:endParaRPr lang="en-US" sz="2400" dirty="0">
              <a:latin typeface="Adobe Garamond Pro" panose="02020502060506020403" pitchFamily="18" charset="77"/>
            </a:endParaRPr>
          </a:p>
          <a:p>
            <a:pPr marL="342900" indent="-342900">
              <a:lnSpc>
                <a:spcPct val="150000"/>
              </a:lnSpc>
              <a:buFont typeface="Arial" panose="020B0604020202020204" pitchFamily="34" charset="0"/>
              <a:buChar char="•"/>
            </a:pPr>
            <a:endParaRPr lang="en-US" sz="2400" dirty="0">
              <a:latin typeface="Adobe Garamond Pro" panose="02020502060506020403" pitchFamily="18" charset="77"/>
            </a:endParaRPr>
          </a:p>
          <a:p>
            <a:pPr>
              <a:lnSpc>
                <a:spcPct val="150000"/>
              </a:lnSpc>
            </a:pPr>
            <a:endParaRPr lang="en-US" sz="2400" dirty="0">
              <a:latin typeface="Adobe Garamond Pro" panose="02020502060506020403" pitchFamily="18" charset="77"/>
            </a:endParaRPr>
          </a:p>
          <a:p>
            <a:pPr>
              <a:lnSpc>
                <a:spcPct val="150000"/>
              </a:lnSpc>
            </a:pPr>
            <a:endParaRPr lang="en-US" sz="2400" dirty="0">
              <a:latin typeface="Adobe Garamond Pro" panose="02020502060506020403" pitchFamily="18" charset="77"/>
            </a:endParaRPr>
          </a:p>
        </p:txBody>
      </p:sp>
      <p:pic>
        <p:nvPicPr>
          <p:cNvPr id="2" name="Online Media 1" descr="“For White Folks Who Teach in the Hood... And the Rest of Y'all, Too” - a book talk">
            <a:hlinkClick r:id="" action="ppaction://media"/>
            <a:extLst>
              <a:ext uri="{FF2B5EF4-FFF2-40B4-BE49-F238E27FC236}">
                <a16:creationId xmlns:a16="http://schemas.microsoft.com/office/drawing/2014/main" id="{583B56AB-756C-844D-AFAA-6F8469E62446}"/>
              </a:ext>
            </a:extLst>
          </p:cNvPr>
          <p:cNvPicPr>
            <a:picLocks noRot="1" noChangeAspect="1"/>
          </p:cNvPicPr>
          <p:nvPr>
            <a:videoFile r:link="rId1"/>
          </p:nvPr>
        </p:nvPicPr>
        <p:blipFill>
          <a:blip r:embed="rId5"/>
          <a:stretch>
            <a:fillRect/>
          </a:stretch>
        </p:blipFill>
        <p:spPr>
          <a:xfrm>
            <a:off x="1739900" y="2286000"/>
            <a:ext cx="5194300" cy="2934780"/>
          </a:xfrm>
          <a:prstGeom prst="rect">
            <a:avLst/>
          </a:prstGeom>
        </p:spPr>
      </p:pic>
    </p:spTree>
    <p:extLst>
      <p:ext uri="{BB962C8B-B14F-4D97-AF65-F5344CB8AC3E}">
        <p14:creationId xmlns:p14="http://schemas.microsoft.com/office/powerpoint/2010/main" val="245007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2800CB6-8281-8643-981E-32CD3F207EA5}"/>
              </a:ext>
            </a:extLst>
          </p:cNvPr>
          <p:cNvSpPr txBox="1">
            <a:spLocks/>
          </p:cNvSpPr>
          <p:nvPr/>
        </p:nvSpPr>
        <p:spPr>
          <a:xfrm>
            <a:off x="75531" y="136742"/>
            <a:ext cx="9051925" cy="701458"/>
          </a:xfrm>
          <a:prstGeom prst="rect">
            <a:avLst/>
          </a:prstGeom>
        </p:spPr>
        <p:txBody>
          <a:bodyPr lIns="91425" tIns="91425" rIns="91425" bIns="91425" anchor="b" anchorCtr="0"/>
          <a:lstStyle>
            <a:defPPr marR="0" algn="l" rtl="0">
              <a:lnSpc>
                <a:spcPct val="100000"/>
              </a:lnSpc>
              <a:spcBef>
                <a:spcPts val="0"/>
              </a:spcBef>
              <a:spcAft>
                <a:spcPts val="0"/>
              </a:spcAft>
            </a:defPPr>
            <a:lvl1pPr marR="0" algn="ctr" rtl="0">
              <a:lnSpc>
                <a:spcPct val="100000"/>
              </a:lnSpc>
              <a:spcBef>
                <a:spcPts val="0"/>
              </a:spcBef>
              <a:spcAft>
                <a:spcPts val="0"/>
              </a:spcAft>
              <a:buSzPct val="100000"/>
              <a:buNone/>
              <a:defRPr sz="4800" b="1" i="0" u="none" strike="noStrike" cap="none" baseline="0">
                <a:solidFill>
                  <a:srgbClr val="FFFFFF"/>
                </a:solidFill>
                <a:latin typeface="Calibri"/>
                <a:ea typeface="Arial"/>
                <a:cs typeface="Calibri"/>
                <a:sym typeface="Arial"/>
                <a:rtl val="0"/>
              </a:defRPr>
            </a:lvl1pPr>
            <a:lvl2pPr marR="0" algn="ctr" rtl="0">
              <a:lnSpc>
                <a:spcPct val="100000"/>
              </a:lnSpc>
              <a:spcBef>
                <a:spcPts val="0"/>
              </a:spcBef>
              <a:spcAft>
                <a:spcPts val="0"/>
              </a:spcAft>
              <a:buSzPct val="100000"/>
              <a:buNone/>
              <a:defRPr sz="4800" b="0" i="0" u="none" strike="noStrike" cap="none" baseline="0">
                <a:solidFill>
                  <a:srgbClr val="000000"/>
                </a:solidFill>
                <a:latin typeface="Arial"/>
                <a:ea typeface="Arial"/>
                <a:cs typeface="Arial"/>
                <a:sym typeface="Arial"/>
                <a:rtl val="0"/>
              </a:defRPr>
            </a:lvl2pPr>
            <a:lvl3pPr algn="ctr">
              <a:spcBef>
                <a:spcPts val="0"/>
              </a:spcBef>
              <a:buSzPct val="100000"/>
              <a:defRPr sz="4800"/>
            </a:lvl3pPr>
            <a:lvl4pPr algn="ctr">
              <a:spcBef>
                <a:spcPts val="0"/>
              </a:spcBef>
              <a:buSzPct val="100000"/>
              <a:defRPr sz="4800"/>
            </a:lvl4pPr>
            <a:lvl5pPr algn="ctr">
              <a:spcBef>
                <a:spcPts val="0"/>
              </a:spcBef>
              <a:buSzPct val="100000"/>
              <a:defRPr sz="4800"/>
            </a:lvl5pPr>
            <a:lvl6pPr algn="ctr">
              <a:spcBef>
                <a:spcPts val="0"/>
              </a:spcBef>
              <a:buSzPct val="100000"/>
              <a:defRPr sz="4800"/>
            </a:lvl6pPr>
            <a:lvl7pPr algn="ctr">
              <a:spcBef>
                <a:spcPts val="0"/>
              </a:spcBef>
              <a:buSzPct val="100000"/>
              <a:defRPr sz="4800"/>
            </a:lvl7pPr>
            <a:lvl8pPr algn="ctr">
              <a:spcBef>
                <a:spcPts val="0"/>
              </a:spcBef>
              <a:buSzPct val="100000"/>
              <a:defRPr sz="4800"/>
            </a:lvl8pPr>
            <a:lvl9pPr algn="ctr">
              <a:spcBef>
                <a:spcPts val="0"/>
              </a:spcBef>
              <a:buSzPct val="100000"/>
              <a:defRPr sz="4800"/>
            </a:lvl9pPr>
          </a:lstStyle>
          <a:p>
            <a:r>
              <a:rPr lang="en-US" dirty="0"/>
              <a:t>A Note for White Educators</a:t>
            </a:r>
          </a:p>
        </p:txBody>
      </p:sp>
      <p:pic>
        <p:nvPicPr>
          <p:cNvPr id="12" name="Picture 11">
            <a:extLst>
              <a:ext uri="{FF2B5EF4-FFF2-40B4-BE49-F238E27FC236}">
                <a16:creationId xmlns:a16="http://schemas.microsoft.com/office/drawing/2014/main" id="{362CC782-9BDA-D545-A4DA-9291C8F1D758}"/>
              </a:ext>
            </a:extLst>
          </p:cNvPr>
          <p:cNvPicPr>
            <a:picLocks noChangeAspect="1"/>
          </p:cNvPicPr>
          <p:nvPr/>
        </p:nvPicPr>
        <p:blipFill>
          <a:blip r:embed="rId2"/>
          <a:stretch>
            <a:fillRect/>
          </a:stretch>
        </p:blipFill>
        <p:spPr>
          <a:xfrm>
            <a:off x="0" y="872353"/>
            <a:ext cx="9144000" cy="5113294"/>
          </a:xfrm>
          <a:prstGeom prst="rect">
            <a:avLst/>
          </a:prstGeom>
        </p:spPr>
      </p:pic>
    </p:spTree>
    <p:extLst>
      <p:ext uri="{BB962C8B-B14F-4D97-AF65-F5344CB8AC3E}">
        <p14:creationId xmlns:p14="http://schemas.microsoft.com/office/powerpoint/2010/main" val="3857268231"/>
      </p:ext>
    </p:extLst>
  </p:cSld>
  <p:clrMapOvr>
    <a:masterClrMapping/>
  </p:clrMapOvr>
</p:sld>
</file>

<file path=ppt/theme/theme1.xml><?xml version="1.0" encoding="utf-8"?>
<a:theme xmlns:a="http://schemas.openxmlformats.org/drawingml/2006/main" name="simple-light">
  <a:themeElements>
    <a:clrScheme name="Custom 1">
      <a:dk1>
        <a:srgbClr val="000000"/>
      </a:dk1>
      <a:lt1>
        <a:srgbClr val="FFFFFF"/>
      </a:lt1>
      <a:dk2>
        <a:srgbClr val="666666"/>
      </a:dk2>
      <a:lt2>
        <a:srgbClr val="CCCCCC"/>
      </a:lt2>
      <a:accent1>
        <a:srgbClr val="E85418"/>
      </a:accent1>
      <a:accent2>
        <a:srgbClr val="DF6416"/>
      </a:accent2>
      <a:accent3>
        <a:srgbClr val="9FC41D"/>
      </a:accent3>
      <a:accent4>
        <a:srgbClr val="57A7B5"/>
      </a:accent4>
      <a:accent5>
        <a:srgbClr val="2BB7D2"/>
      </a:accent5>
      <a:accent6>
        <a:srgbClr val="D7142A"/>
      </a:accent6>
      <a:hlink>
        <a:srgbClr val="461B84"/>
      </a:hlink>
      <a:folHlink>
        <a:srgbClr val="6611C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2991</TotalTime>
  <Words>2330</Words>
  <Application>Microsoft Office PowerPoint</Application>
  <PresentationFormat>On-screen Show (4:3)</PresentationFormat>
  <Paragraphs>204</Paragraphs>
  <Slides>46</Slides>
  <Notes>26</Notes>
  <HiddenSlides>0</HiddenSlides>
  <MMClips>10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46</vt:i4>
      </vt:variant>
    </vt:vector>
  </HeadingPairs>
  <TitlesOfParts>
    <vt:vector size="56" baseType="lpstr">
      <vt:lpstr>Adobe Garamond Pro</vt:lpstr>
      <vt:lpstr>Adobe Garamond Pro Bold</vt:lpstr>
      <vt:lpstr>Arial</vt:lpstr>
      <vt:lpstr>Calibri</vt:lpstr>
      <vt:lpstr>Courier New</vt:lpstr>
      <vt:lpstr>Garamond</vt:lpstr>
      <vt:lpstr>Old Standard TT</vt:lpstr>
      <vt:lpstr>Proxima Nova</vt:lpstr>
      <vt:lpstr>Wingdings</vt:lpstr>
      <vt:lpstr>simple-light</vt:lpstr>
      <vt:lpstr>PowerPoint Presentation</vt:lpstr>
      <vt:lpstr>Until we…</vt:lpstr>
      <vt:lpstr>Reasoning</vt:lpstr>
      <vt:lpstr>Overview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Module2 Template</dc:title>
  <dc:subject/>
  <dc:creator>Sarah Anderberg</dc:creator>
  <cp:keywords/>
  <dc:description/>
  <cp:lastModifiedBy>Sarah Anderberg</cp:lastModifiedBy>
  <cp:revision>133</cp:revision>
  <cp:lastPrinted>2015-02-09T22:43:56Z</cp:lastPrinted>
  <dcterms:modified xsi:type="dcterms:W3CDTF">2021-08-09T19:47:48Z</dcterms:modified>
  <cp:category/>
</cp:coreProperties>
</file>